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ppt/authors.xml" ContentType="application/vnd.ms-powerpoint.auth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handoutMasterIdLst>
    <p:handoutMasterId r:id="rId20"/>
  </p:handoutMasterIdLst>
  <p:sldIdLst>
    <p:sldId id="256" r:id="rId2"/>
    <p:sldId id="293" r:id="rId3"/>
    <p:sldId id="258" r:id="rId4"/>
    <p:sldId id="292" r:id="rId5"/>
    <p:sldId id="283" r:id="rId6"/>
    <p:sldId id="294" r:id="rId7"/>
    <p:sldId id="296" r:id="rId8"/>
    <p:sldId id="297" r:id="rId9"/>
    <p:sldId id="298" r:id="rId10"/>
    <p:sldId id="299" r:id="rId11"/>
    <p:sldId id="300" r:id="rId12"/>
    <p:sldId id="301" r:id="rId13"/>
    <p:sldId id="302" r:id="rId14"/>
    <p:sldId id="303" r:id="rId15"/>
    <p:sldId id="304" r:id="rId16"/>
    <p:sldId id="295" r:id="rId17"/>
    <p:sldId id="290" r:id="rId18"/>
  </p:sldIdLst>
  <p:sldSz cx="9144000" cy="5143500" type="screen16x9"/>
  <p:notesSz cx="6858000" cy="9144000"/>
  <p:defaultTextStyle>
    <a:defPPr>
      <a:defRPr lang="it-IT"/>
    </a:defPPr>
    <a:lvl1pPr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22CFE77-DC18-A107-D6AC-4DFDCEBF1BDD}" name="a.rizzo29@campus.unimib.it" initials="a" userId="S::a.rizzo29@campus.unimib.it::8577e9c6-a321-4188-8ef3-9416e079f97d"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71E3B"/>
    <a:srgbClr val="B33342"/>
    <a:srgbClr val="FFAEBA"/>
    <a:srgbClr val="F84A3B"/>
    <a:srgbClr val="FFFF6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85BE263C-DBD7-4A20-BB59-AAB30ACAA65A}" styleName="Stile medio 3 - Colore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1E171933-4619-4E11-9A3F-F7608DF75F80}" styleName="Stile medio 1 - Colore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EB9631B5-78F2-41C9-869B-9F39066F8104}" styleName="Stile medio 3 - Colore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93D81CF-94F2-401A-BA57-92F5A7B2D0C5}" styleName="Stile medio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00A15C55-8517-42AA-B614-E9B94910E393}" styleName="Stile medio 2 - Colore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616DA210-FB5B-4158-B5E0-FEB733F419BA}" styleName="Stile chiaro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940675A-B579-460E-94D1-54222C63F5DA}" styleName="Nessuno stile, griglia tabella">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38B1855-1B75-4FBE-930C-398BA8C253C6}" styleName="Stile con tema 2 - Colore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9D7B26C5-4107-4FEC-AEDC-1716B250A1EF}" styleName="Stile chiaro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073A0DAA-6AF3-43AB-8588-CEC1D06C72B9}" styleName="Stile medio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B344D84-9AFB-497E-A393-DC336BA19D2E}" styleName="Stile medio 3 - Colore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D27102A9-8310-4765-A935-A1911B00CA55}" styleName="Stile chiaro 1 - Colore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F5AB1C69-6EDB-4FF4-983F-18BD219EF322}" styleName="Stile medio 2 - Colore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D5ABB26-0587-4C30-8999-92F81FD0307C}" styleName="Nessuno stile, nessuna griglia">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C083E6E3-FA7D-4D7B-A595-EF9225AFEA82}" styleName="Stile chiaro 1 - Colore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69C7853C-536D-4A76-A0AE-DD22124D55A5}" styleName="Stile con tema 1 - Colore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ED083AE6-46FA-4A59-8FB0-9F97EB10719F}" styleName="Stile chiaro 3 - Colore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8799B23B-EC83-4686-B30A-512413B5E67A}" styleName="Stile chiaro 3 - Colore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17292A2E-F333-43FB-9621-5CBBE7FDCDCB}" styleName="Stile chiaro 2 - Colore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843" autoAdjust="0"/>
    <p:restoredTop sz="90541" autoAdjust="0"/>
  </p:normalViewPr>
  <p:slideViewPr>
    <p:cSldViewPr>
      <p:cViewPr varScale="1">
        <p:scale>
          <a:sx n="105" d="100"/>
          <a:sy n="105" d="100"/>
        </p:scale>
        <p:origin x="245" y="67"/>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p:cViewPr varScale="1">
        <p:scale>
          <a:sx n="83" d="100"/>
          <a:sy n="83" d="100"/>
        </p:scale>
        <p:origin x="3992" y="2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microsoft.com/office/2018/10/relationships/authors" Targe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2_4">
  <dgm:title val=""/>
  <dgm:desc val=""/>
  <dgm:catLst>
    <dgm:cat type="accent2" pri="11400"/>
  </dgm:catLst>
  <dgm:styleLbl name="node0">
    <dgm:fillClrLst meth="cycle">
      <a:schemeClr val="accent2">
        <a:shade val="60000"/>
      </a:schemeClr>
    </dgm:fillClrLst>
    <dgm:linClrLst meth="repeat">
      <a:schemeClr val="lt1"/>
    </dgm:linClrLst>
    <dgm:effectClrLst/>
    <dgm:txLinClrLst/>
    <dgm:txFillClrLst/>
    <dgm:txEffectClrLst/>
  </dgm:styleLbl>
  <dgm:styleLbl name="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alignNode1">
    <dgm:fillClrLst meth="cycle">
      <a:schemeClr val="accent2">
        <a:shade val="50000"/>
      </a:schemeClr>
      <a:schemeClr val="accent2">
        <a:tint val="45000"/>
      </a:schemeClr>
    </dgm:fillClrLst>
    <dgm:linClrLst meth="cycle">
      <a:schemeClr val="accent2">
        <a:shade val="50000"/>
      </a:schemeClr>
      <a:schemeClr val="accent2">
        <a:tint val="45000"/>
      </a:schemeClr>
    </dgm:linClrLst>
    <dgm:effectClrLst/>
    <dgm:txLinClrLst/>
    <dgm:txFillClrLst/>
    <dgm:txEffectClrLst/>
  </dgm:styleLbl>
  <dgm:styleLbl name="ln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vennNode1">
    <dgm:fillClrLst meth="cycle">
      <a:schemeClr val="accent2">
        <a:shade val="80000"/>
        <a:alpha val="50000"/>
      </a:schemeClr>
      <a:schemeClr val="accent2">
        <a:tint val="45000"/>
        <a:alpha val="50000"/>
      </a:schemeClr>
    </dgm:fillClrLst>
    <dgm:linClrLst meth="repeat">
      <a:schemeClr val="lt1"/>
    </dgm:linClrLst>
    <dgm:effectClrLst/>
    <dgm:txLinClrLst/>
    <dgm:txFillClrLst/>
    <dgm:txEffectClrLst/>
  </dgm:styleLbl>
  <dgm:styleLbl name="node2">
    <dgm:fillClrLst>
      <a:schemeClr val="accent2">
        <a:shade val="80000"/>
      </a:schemeClr>
    </dgm:fillClrLst>
    <dgm:linClrLst meth="repeat">
      <a:schemeClr val="lt1"/>
    </dgm:linClrLst>
    <dgm:effectClrLst/>
    <dgm:txLinClrLst/>
    <dgm:txFillClrLst/>
    <dgm:txEffectClrLst/>
  </dgm:styleLbl>
  <dgm:styleLbl name="node3">
    <dgm:fillClrLst>
      <a:schemeClr val="accent2">
        <a:tint val="99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f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b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sibTrans1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0000"/>
      </a:schemeClr>
    </dgm:fillClrLst>
    <dgm:linClrLst meth="repeat">
      <a:schemeClr val="lt1"/>
    </dgm:linClrLst>
    <dgm:effectClrLst/>
    <dgm:txLinClrLst/>
    <dgm:txFillClrLst/>
    <dgm:txEffectClrLst/>
  </dgm:styleLbl>
  <dgm:styleLbl name="asst3">
    <dgm:fillClrLst>
      <a:schemeClr val="accent2">
        <a:tint val="70000"/>
      </a:schemeClr>
    </dgm:fillClrLst>
    <dgm:linClrLst meth="repeat">
      <a:schemeClr val="lt1"/>
    </dgm:linClrLst>
    <dgm:effectClrLst/>
    <dgm:txLinClrLst/>
    <dgm:txFillClrLst/>
    <dgm:txEffectClrLst/>
  </dgm:styleLbl>
  <dgm:styleLbl name="asst4">
    <dgm:fillClrLst>
      <a:schemeClr val="accent2">
        <a:tint val="5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align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bgAccFollowNode1">
    <dgm:fillClrLst meth="repeat">
      <a:schemeClr val="accent2">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55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250C228-FBF2-47FB-9EAA-8AF39899B439}" type="doc">
      <dgm:prSet loTypeId="urn:microsoft.com/office/officeart/2005/8/layout/cycle6" loCatId="cycle" qsTypeId="urn:microsoft.com/office/officeart/2005/8/quickstyle/simple1" qsCatId="simple" csTypeId="urn:microsoft.com/office/officeart/2005/8/colors/accent2_4" csCatId="accent2" phldr="1"/>
      <dgm:spPr/>
      <dgm:t>
        <a:bodyPr/>
        <a:lstStyle/>
        <a:p>
          <a:endParaRPr lang="it-IT"/>
        </a:p>
      </dgm:t>
    </dgm:pt>
    <dgm:pt modelId="{553587B7-A3A8-4794-902E-1E5C6D658383}">
      <dgm:prSet phldrT="[Testo]" custT="1"/>
      <dgm:spPr/>
      <dgm:t>
        <a:bodyPr/>
        <a:lstStyle/>
        <a:p>
          <a:r>
            <a:rPr lang="it-IT" sz="1100" b="1" dirty="0" err="1" smtClean="0"/>
            <a:t>Interpersonal</a:t>
          </a:r>
          <a:r>
            <a:rPr lang="it-IT" sz="1100" b="1" dirty="0" smtClean="0"/>
            <a:t> </a:t>
          </a:r>
          <a:r>
            <a:rPr lang="it-IT" sz="1100" b="1" dirty="0" err="1" smtClean="0"/>
            <a:t>skills</a:t>
          </a:r>
          <a:endParaRPr lang="it-IT" sz="1100" b="1" dirty="0"/>
        </a:p>
      </dgm:t>
    </dgm:pt>
    <dgm:pt modelId="{29B35AEB-E2F2-41E7-BEE4-54FC0303C057}" type="parTrans" cxnId="{025DA42D-8A92-464B-8309-54E9D3A314F1}">
      <dgm:prSet/>
      <dgm:spPr/>
      <dgm:t>
        <a:bodyPr/>
        <a:lstStyle/>
        <a:p>
          <a:endParaRPr lang="it-IT" sz="3200" b="1"/>
        </a:p>
      </dgm:t>
    </dgm:pt>
    <dgm:pt modelId="{D37A1B40-9651-4008-9E9D-04812159C08B}" type="sibTrans" cxnId="{025DA42D-8A92-464B-8309-54E9D3A314F1}">
      <dgm:prSet/>
      <dgm:spPr/>
      <dgm:t>
        <a:bodyPr/>
        <a:lstStyle/>
        <a:p>
          <a:endParaRPr lang="it-IT" sz="3200" b="1"/>
        </a:p>
      </dgm:t>
    </dgm:pt>
    <dgm:pt modelId="{E95FB9A2-F503-4D01-9152-3639D3720198}">
      <dgm:prSet phldrT="[Testo]" custT="1"/>
      <dgm:spPr/>
      <dgm:t>
        <a:bodyPr/>
        <a:lstStyle/>
        <a:p>
          <a:r>
            <a:rPr lang="it-IT" sz="1100" b="1" dirty="0" err="1" smtClean="0"/>
            <a:t>Change</a:t>
          </a:r>
          <a:r>
            <a:rPr lang="it-IT" sz="1100" b="1" baseline="0" dirty="0" smtClean="0"/>
            <a:t> management</a:t>
          </a:r>
          <a:endParaRPr lang="it-IT" sz="1100" b="1" dirty="0"/>
        </a:p>
      </dgm:t>
    </dgm:pt>
    <dgm:pt modelId="{B34F442C-4872-466B-AF0A-7A1B866364C3}" type="parTrans" cxnId="{5CADFF73-C060-48AB-81EB-872366D98877}">
      <dgm:prSet/>
      <dgm:spPr/>
      <dgm:t>
        <a:bodyPr/>
        <a:lstStyle/>
        <a:p>
          <a:endParaRPr lang="it-IT" sz="3200" b="1"/>
        </a:p>
      </dgm:t>
    </dgm:pt>
    <dgm:pt modelId="{8C3A581B-8B5D-43E9-B951-A4598C527740}" type="sibTrans" cxnId="{5CADFF73-C060-48AB-81EB-872366D98877}">
      <dgm:prSet/>
      <dgm:spPr/>
      <dgm:t>
        <a:bodyPr/>
        <a:lstStyle/>
        <a:p>
          <a:endParaRPr lang="it-IT" sz="3200" b="1"/>
        </a:p>
      </dgm:t>
    </dgm:pt>
    <dgm:pt modelId="{CE7340C1-A8AA-471F-9CAF-B289A137BB97}">
      <dgm:prSet phldrT="[Testo]" custT="1"/>
      <dgm:spPr/>
      <dgm:t>
        <a:bodyPr/>
        <a:lstStyle/>
        <a:p>
          <a:r>
            <a:rPr lang="it-IT" sz="1100" b="1" dirty="0" smtClean="0"/>
            <a:t>Learning </a:t>
          </a:r>
          <a:r>
            <a:rPr lang="it-IT" sz="1100" b="1" dirty="0" err="1" smtClean="0"/>
            <a:t>agility</a:t>
          </a:r>
          <a:endParaRPr lang="it-IT" sz="1100" b="1" dirty="0"/>
        </a:p>
      </dgm:t>
    </dgm:pt>
    <dgm:pt modelId="{0F41C0EE-AEE5-4E86-AD61-25049895B398}" type="parTrans" cxnId="{05FC6A5D-BF88-4450-8ACC-C93355F260CF}">
      <dgm:prSet/>
      <dgm:spPr/>
      <dgm:t>
        <a:bodyPr/>
        <a:lstStyle/>
        <a:p>
          <a:endParaRPr lang="it-IT" sz="3200" b="1"/>
        </a:p>
      </dgm:t>
    </dgm:pt>
    <dgm:pt modelId="{2714BF97-938D-4D4C-88C7-FB5F81EBB401}" type="sibTrans" cxnId="{05FC6A5D-BF88-4450-8ACC-C93355F260CF}">
      <dgm:prSet/>
      <dgm:spPr/>
      <dgm:t>
        <a:bodyPr/>
        <a:lstStyle/>
        <a:p>
          <a:endParaRPr lang="it-IT" sz="3200" b="1"/>
        </a:p>
      </dgm:t>
    </dgm:pt>
    <dgm:pt modelId="{97075539-8678-46C9-B741-DCF5FF212DAB}">
      <dgm:prSet phldrT="[Testo]" custT="1"/>
      <dgm:spPr/>
      <dgm:t>
        <a:bodyPr/>
        <a:lstStyle/>
        <a:p>
          <a:r>
            <a:rPr lang="it-IT" sz="1100" b="1" dirty="0" err="1" smtClean="0"/>
            <a:t>Problem</a:t>
          </a:r>
          <a:r>
            <a:rPr lang="it-IT" sz="1100" b="1" dirty="0" smtClean="0"/>
            <a:t> </a:t>
          </a:r>
          <a:r>
            <a:rPr lang="it-IT" sz="1100" b="1" dirty="0" err="1" smtClean="0"/>
            <a:t>Solving</a:t>
          </a:r>
          <a:r>
            <a:rPr lang="it-IT" sz="1100" b="1" dirty="0" smtClean="0"/>
            <a:t> </a:t>
          </a:r>
          <a:r>
            <a:rPr lang="it-IT" sz="1100" b="1" dirty="0" err="1" smtClean="0"/>
            <a:t>Decision-Making</a:t>
          </a:r>
          <a:endParaRPr lang="it-IT" sz="1100" b="1" dirty="0"/>
        </a:p>
      </dgm:t>
    </dgm:pt>
    <dgm:pt modelId="{7DBEAB90-D81F-4478-A1C0-146FFE98A4F5}" type="parTrans" cxnId="{0B230799-5509-4BD7-BFCC-47B30F4CA5D7}">
      <dgm:prSet/>
      <dgm:spPr/>
      <dgm:t>
        <a:bodyPr/>
        <a:lstStyle/>
        <a:p>
          <a:endParaRPr lang="it-IT" sz="3200" b="1"/>
        </a:p>
      </dgm:t>
    </dgm:pt>
    <dgm:pt modelId="{03519183-378F-4AC8-AFED-DD3505B0A81F}" type="sibTrans" cxnId="{0B230799-5509-4BD7-BFCC-47B30F4CA5D7}">
      <dgm:prSet/>
      <dgm:spPr/>
      <dgm:t>
        <a:bodyPr/>
        <a:lstStyle/>
        <a:p>
          <a:endParaRPr lang="it-IT" sz="3200" b="1"/>
        </a:p>
      </dgm:t>
    </dgm:pt>
    <dgm:pt modelId="{80821579-0541-4596-873B-346EE3843067}" type="pres">
      <dgm:prSet presAssocID="{8250C228-FBF2-47FB-9EAA-8AF39899B439}" presName="cycle" presStyleCnt="0">
        <dgm:presLayoutVars>
          <dgm:dir/>
          <dgm:resizeHandles val="exact"/>
        </dgm:presLayoutVars>
      </dgm:prSet>
      <dgm:spPr/>
      <dgm:t>
        <a:bodyPr/>
        <a:lstStyle/>
        <a:p>
          <a:endParaRPr lang="it-IT"/>
        </a:p>
      </dgm:t>
    </dgm:pt>
    <dgm:pt modelId="{E41F9F35-485F-43C7-98D4-67761635F5FD}" type="pres">
      <dgm:prSet presAssocID="{553587B7-A3A8-4794-902E-1E5C6D658383}" presName="node" presStyleLbl="node1" presStyleIdx="0" presStyleCnt="4" custScaleX="157579">
        <dgm:presLayoutVars>
          <dgm:bulletEnabled val="1"/>
        </dgm:presLayoutVars>
      </dgm:prSet>
      <dgm:spPr/>
      <dgm:t>
        <a:bodyPr/>
        <a:lstStyle/>
        <a:p>
          <a:endParaRPr lang="it-IT"/>
        </a:p>
      </dgm:t>
    </dgm:pt>
    <dgm:pt modelId="{B9405EF5-D893-4323-BA97-22160D54163F}" type="pres">
      <dgm:prSet presAssocID="{553587B7-A3A8-4794-902E-1E5C6D658383}" presName="spNode" presStyleCnt="0"/>
      <dgm:spPr/>
      <dgm:t>
        <a:bodyPr/>
        <a:lstStyle/>
        <a:p>
          <a:endParaRPr lang="it-IT"/>
        </a:p>
      </dgm:t>
    </dgm:pt>
    <dgm:pt modelId="{BB760E2B-7A1D-4619-8F7A-68E211EFD9AA}" type="pres">
      <dgm:prSet presAssocID="{D37A1B40-9651-4008-9E9D-04812159C08B}" presName="sibTrans" presStyleLbl="sibTrans1D1" presStyleIdx="0" presStyleCnt="4"/>
      <dgm:spPr/>
      <dgm:t>
        <a:bodyPr/>
        <a:lstStyle/>
        <a:p>
          <a:endParaRPr lang="it-IT"/>
        </a:p>
      </dgm:t>
    </dgm:pt>
    <dgm:pt modelId="{2C838C8F-419A-42FC-8445-3908DB56970C}" type="pres">
      <dgm:prSet presAssocID="{E95FB9A2-F503-4D01-9152-3639D3720198}" presName="node" presStyleLbl="node1" presStyleIdx="1" presStyleCnt="4" custScaleX="154138" custRadScaleRad="94267" custRadScaleInc="31953">
        <dgm:presLayoutVars>
          <dgm:bulletEnabled val="1"/>
        </dgm:presLayoutVars>
      </dgm:prSet>
      <dgm:spPr/>
      <dgm:t>
        <a:bodyPr/>
        <a:lstStyle/>
        <a:p>
          <a:endParaRPr lang="it-IT"/>
        </a:p>
      </dgm:t>
    </dgm:pt>
    <dgm:pt modelId="{8F1EE1D2-A307-4056-ABCC-CC3F3B76920B}" type="pres">
      <dgm:prSet presAssocID="{E95FB9A2-F503-4D01-9152-3639D3720198}" presName="spNode" presStyleCnt="0"/>
      <dgm:spPr/>
      <dgm:t>
        <a:bodyPr/>
        <a:lstStyle/>
        <a:p>
          <a:endParaRPr lang="it-IT"/>
        </a:p>
      </dgm:t>
    </dgm:pt>
    <dgm:pt modelId="{4BF7E15F-02D9-4F75-87FC-5954916425DC}" type="pres">
      <dgm:prSet presAssocID="{8C3A581B-8B5D-43E9-B951-A4598C527740}" presName="sibTrans" presStyleLbl="sibTrans1D1" presStyleIdx="1" presStyleCnt="4"/>
      <dgm:spPr/>
      <dgm:t>
        <a:bodyPr/>
        <a:lstStyle/>
        <a:p>
          <a:endParaRPr lang="it-IT"/>
        </a:p>
      </dgm:t>
    </dgm:pt>
    <dgm:pt modelId="{15F74389-2298-4472-AA95-3E95E8E7B294}" type="pres">
      <dgm:prSet presAssocID="{CE7340C1-A8AA-471F-9CAF-B289A137BB97}" presName="node" presStyleLbl="node1" presStyleIdx="2" presStyleCnt="4" custScaleX="175634">
        <dgm:presLayoutVars>
          <dgm:bulletEnabled val="1"/>
        </dgm:presLayoutVars>
      </dgm:prSet>
      <dgm:spPr/>
      <dgm:t>
        <a:bodyPr/>
        <a:lstStyle/>
        <a:p>
          <a:endParaRPr lang="it-IT"/>
        </a:p>
      </dgm:t>
    </dgm:pt>
    <dgm:pt modelId="{29795D93-77BD-4EC6-8C36-6004AADF035A}" type="pres">
      <dgm:prSet presAssocID="{CE7340C1-A8AA-471F-9CAF-B289A137BB97}" presName="spNode" presStyleCnt="0"/>
      <dgm:spPr/>
      <dgm:t>
        <a:bodyPr/>
        <a:lstStyle/>
        <a:p>
          <a:endParaRPr lang="it-IT"/>
        </a:p>
      </dgm:t>
    </dgm:pt>
    <dgm:pt modelId="{86E8CCB5-768C-41EB-A243-282C05ABFA38}" type="pres">
      <dgm:prSet presAssocID="{2714BF97-938D-4D4C-88C7-FB5F81EBB401}" presName="sibTrans" presStyleLbl="sibTrans1D1" presStyleIdx="2" presStyleCnt="4"/>
      <dgm:spPr/>
      <dgm:t>
        <a:bodyPr/>
        <a:lstStyle/>
        <a:p>
          <a:endParaRPr lang="it-IT"/>
        </a:p>
      </dgm:t>
    </dgm:pt>
    <dgm:pt modelId="{48A55B2A-5626-405D-8EB0-D72ADE104492}" type="pres">
      <dgm:prSet presAssocID="{97075539-8678-46C9-B741-DCF5FF212DAB}" presName="node" presStyleLbl="node1" presStyleIdx="3" presStyleCnt="4" custScaleX="173958" custRadScaleRad="94249" custRadScaleInc="-29808">
        <dgm:presLayoutVars>
          <dgm:bulletEnabled val="1"/>
        </dgm:presLayoutVars>
      </dgm:prSet>
      <dgm:spPr/>
      <dgm:t>
        <a:bodyPr/>
        <a:lstStyle/>
        <a:p>
          <a:endParaRPr lang="it-IT"/>
        </a:p>
      </dgm:t>
    </dgm:pt>
    <dgm:pt modelId="{D23CA310-B88E-4491-ADA5-313CBCB7F4B5}" type="pres">
      <dgm:prSet presAssocID="{97075539-8678-46C9-B741-DCF5FF212DAB}" presName="spNode" presStyleCnt="0"/>
      <dgm:spPr/>
      <dgm:t>
        <a:bodyPr/>
        <a:lstStyle/>
        <a:p>
          <a:endParaRPr lang="it-IT"/>
        </a:p>
      </dgm:t>
    </dgm:pt>
    <dgm:pt modelId="{A9EB6362-EF14-4AD7-BF4D-4208841BA2EF}" type="pres">
      <dgm:prSet presAssocID="{03519183-378F-4AC8-AFED-DD3505B0A81F}" presName="sibTrans" presStyleLbl="sibTrans1D1" presStyleIdx="3" presStyleCnt="4"/>
      <dgm:spPr/>
      <dgm:t>
        <a:bodyPr/>
        <a:lstStyle/>
        <a:p>
          <a:endParaRPr lang="it-IT"/>
        </a:p>
      </dgm:t>
    </dgm:pt>
  </dgm:ptLst>
  <dgm:cxnLst>
    <dgm:cxn modelId="{BDA5555D-0E82-449A-9044-3EF0BAA0F9F6}" type="presOf" srcId="{D37A1B40-9651-4008-9E9D-04812159C08B}" destId="{BB760E2B-7A1D-4619-8F7A-68E211EFD9AA}" srcOrd="0" destOrd="0" presId="urn:microsoft.com/office/officeart/2005/8/layout/cycle6"/>
    <dgm:cxn modelId="{0B230799-5509-4BD7-BFCC-47B30F4CA5D7}" srcId="{8250C228-FBF2-47FB-9EAA-8AF39899B439}" destId="{97075539-8678-46C9-B741-DCF5FF212DAB}" srcOrd="3" destOrd="0" parTransId="{7DBEAB90-D81F-4478-A1C0-146FFE98A4F5}" sibTransId="{03519183-378F-4AC8-AFED-DD3505B0A81F}"/>
    <dgm:cxn modelId="{3816AC52-8009-4961-B6A4-7EB6D7316F47}" type="presOf" srcId="{553587B7-A3A8-4794-902E-1E5C6D658383}" destId="{E41F9F35-485F-43C7-98D4-67761635F5FD}" srcOrd="0" destOrd="0" presId="urn:microsoft.com/office/officeart/2005/8/layout/cycle6"/>
    <dgm:cxn modelId="{2F224034-338E-4F7C-A44E-B89B92D95B82}" type="presOf" srcId="{03519183-378F-4AC8-AFED-DD3505B0A81F}" destId="{A9EB6362-EF14-4AD7-BF4D-4208841BA2EF}" srcOrd="0" destOrd="0" presId="urn:microsoft.com/office/officeart/2005/8/layout/cycle6"/>
    <dgm:cxn modelId="{05C333D1-7DEA-4B3C-B201-8FD39C9171EA}" type="presOf" srcId="{97075539-8678-46C9-B741-DCF5FF212DAB}" destId="{48A55B2A-5626-405D-8EB0-D72ADE104492}" srcOrd="0" destOrd="0" presId="urn:microsoft.com/office/officeart/2005/8/layout/cycle6"/>
    <dgm:cxn modelId="{518AF666-4027-4009-822A-8376F0E3D32C}" type="presOf" srcId="{E95FB9A2-F503-4D01-9152-3639D3720198}" destId="{2C838C8F-419A-42FC-8445-3908DB56970C}" srcOrd="0" destOrd="0" presId="urn:microsoft.com/office/officeart/2005/8/layout/cycle6"/>
    <dgm:cxn modelId="{025DA42D-8A92-464B-8309-54E9D3A314F1}" srcId="{8250C228-FBF2-47FB-9EAA-8AF39899B439}" destId="{553587B7-A3A8-4794-902E-1E5C6D658383}" srcOrd="0" destOrd="0" parTransId="{29B35AEB-E2F2-41E7-BEE4-54FC0303C057}" sibTransId="{D37A1B40-9651-4008-9E9D-04812159C08B}"/>
    <dgm:cxn modelId="{9018F36F-CBC8-49CE-8E12-5A119793CAB2}" type="presOf" srcId="{2714BF97-938D-4D4C-88C7-FB5F81EBB401}" destId="{86E8CCB5-768C-41EB-A243-282C05ABFA38}" srcOrd="0" destOrd="0" presId="urn:microsoft.com/office/officeart/2005/8/layout/cycle6"/>
    <dgm:cxn modelId="{05FC6A5D-BF88-4450-8ACC-C93355F260CF}" srcId="{8250C228-FBF2-47FB-9EAA-8AF39899B439}" destId="{CE7340C1-A8AA-471F-9CAF-B289A137BB97}" srcOrd="2" destOrd="0" parTransId="{0F41C0EE-AEE5-4E86-AD61-25049895B398}" sibTransId="{2714BF97-938D-4D4C-88C7-FB5F81EBB401}"/>
    <dgm:cxn modelId="{5CADFF73-C060-48AB-81EB-872366D98877}" srcId="{8250C228-FBF2-47FB-9EAA-8AF39899B439}" destId="{E95FB9A2-F503-4D01-9152-3639D3720198}" srcOrd="1" destOrd="0" parTransId="{B34F442C-4872-466B-AF0A-7A1B866364C3}" sibTransId="{8C3A581B-8B5D-43E9-B951-A4598C527740}"/>
    <dgm:cxn modelId="{A6EC7FC7-68A5-4BA2-9703-796613F95A7F}" type="presOf" srcId="{8C3A581B-8B5D-43E9-B951-A4598C527740}" destId="{4BF7E15F-02D9-4F75-87FC-5954916425DC}" srcOrd="0" destOrd="0" presId="urn:microsoft.com/office/officeart/2005/8/layout/cycle6"/>
    <dgm:cxn modelId="{9EBA35E7-1526-4B68-BBCD-1C9BBEC7D25F}" type="presOf" srcId="{8250C228-FBF2-47FB-9EAA-8AF39899B439}" destId="{80821579-0541-4596-873B-346EE3843067}" srcOrd="0" destOrd="0" presId="urn:microsoft.com/office/officeart/2005/8/layout/cycle6"/>
    <dgm:cxn modelId="{0479FFE4-642D-44DD-9B75-853B0D1BE0D2}" type="presOf" srcId="{CE7340C1-A8AA-471F-9CAF-B289A137BB97}" destId="{15F74389-2298-4472-AA95-3E95E8E7B294}" srcOrd="0" destOrd="0" presId="urn:microsoft.com/office/officeart/2005/8/layout/cycle6"/>
    <dgm:cxn modelId="{F859A266-6C25-4831-98F2-252C5557F1CE}" type="presParOf" srcId="{80821579-0541-4596-873B-346EE3843067}" destId="{E41F9F35-485F-43C7-98D4-67761635F5FD}" srcOrd="0" destOrd="0" presId="urn:microsoft.com/office/officeart/2005/8/layout/cycle6"/>
    <dgm:cxn modelId="{71823A01-7BAA-4252-92A7-EF8732216D48}" type="presParOf" srcId="{80821579-0541-4596-873B-346EE3843067}" destId="{B9405EF5-D893-4323-BA97-22160D54163F}" srcOrd="1" destOrd="0" presId="urn:microsoft.com/office/officeart/2005/8/layout/cycle6"/>
    <dgm:cxn modelId="{2FC9BB83-5D57-44BA-A66C-A23FC2FAA355}" type="presParOf" srcId="{80821579-0541-4596-873B-346EE3843067}" destId="{BB760E2B-7A1D-4619-8F7A-68E211EFD9AA}" srcOrd="2" destOrd="0" presId="urn:microsoft.com/office/officeart/2005/8/layout/cycle6"/>
    <dgm:cxn modelId="{BED691D2-F3A2-4A39-92D5-399DCA467D96}" type="presParOf" srcId="{80821579-0541-4596-873B-346EE3843067}" destId="{2C838C8F-419A-42FC-8445-3908DB56970C}" srcOrd="3" destOrd="0" presId="urn:microsoft.com/office/officeart/2005/8/layout/cycle6"/>
    <dgm:cxn modelId="{74CC429B-BB45-4248-B77C-E43BAC8E2F7F}" type="presParOf" srcId="{80821579-0541-4596-873B-346EE3843067}" destId="{8F1EE1D2-A307-4056-ABCC-CC3F3B76920B}" srcOrd="4" destOrd="0" presId="urn:microsoft.com/office/officeart/2005/8/layout/cycle6"/>
    <dgm:cxn modelId="{E46E6E21-E346-4AEA-AEC6-E7DE28DFF9F2}" type="presParOf" srcId="{80821579-0541-4596-873B-346EE3843067}" destId="{4BF7E15F-02D9-4F75-87FC-5954916425DC}" srcOrd="5" destOrd="0" presId="urn:microsoft.com/office/officeart/2005/8/layout/cycle6"/>
    <dgm:cxn modelId="{51B742E1-A8F4-407F-A84B-2D9C7F32F2EB}" type="presParOf" srcId="{80821579-0541-4596-873B-346EE3843067}" destId="{15F74389-2298-4472-AA95-3E95E8E7B294}" srcOrd="6" destOrd="0" presId="urn:microsoft.com/office/officeart/2005/8/layout/cycle6"/>
    <dgm:cxn modelId="{C6489C54-8A2E-47E4-A8B3-D7FB970A15AA}" type="presParOf" srcId="{80821579-0541-4596-873B-346EE3843067}" destId="{29795D93-77BD-4EC6-8C36-6004AADF035A}" srcOrd="7" destOrd="0" presId="urn:microsoft.com/office/officeart/2005/8/layout/cycle6"/>
    <dgm:cxn modelId="{070CFE4B-016A-4FAA-BD45-303608735C4C}" type="presParOf" srcId="{80821579-0541-4596-873B-346EE3843067}" destId="{86E8CCB5-768C-41EB-A243-282C05ABFA38}" srcOrd="8" destOrd="0" presId="urn:microsoft.com/office/officeart/2005/8/layout/cycle6"/>
    <dgm:cxn modelId="{4E2AB668-EB42-47FC-9451-B7F654DA06D9}" type="presParOf" srcId="{80821579-0541-4596-873B-346EE3843067}" destId="{48A55B2A-5626-405D-8EB0-D72ADE104492}" srcOrd="9" destOrd="0" presId="urn:microsoft.com/office/officeart/2005/8/layout/cycle6"/>
    <dgm:cxn modelId="{A6F8DAFD-6D50-42D1-B1EE-FD9F3295ED64}" type="presParOf" srcId="{80821579-0541-4596-873B-346EE3843067}" destId="{D23CA310-B88E-4491-ADA5-313CBCB7F4B5}" srcOrd="10" destOrd="0" presId="urn:microsoft.com/office/officeart/2005/8/layout/cycle6"/>
    <dgm:cxn modelId="{3A944C93-8191-46BA-9FD0-5A609D74E5E8}" type="presParOf" srcId="{80821579-0541-4596-873B-346EE3843067}" destId="{A9EB6362-EF14-4AD7-BF4D-4208841BA2EF}" srcOrd="11" destOrd="0" presId="urn:microsoft.com/office/officeart/2005/8/layout/cycle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41F9F35-485F-43C7-98D4-67761635F5FD}">
      <dsp:nvSpPr>
        <dsp:cNvPr id="0" name=""/>
        <dsp:cNvSpPr/>
      </dsp:nvSpPr>
      <dsp:spPr>
        <a:xfrm>
          <a:off x="951352" y="1528"/>
          <a:ext cx="1734786" cy="715584"/>
        </a:xfrm>
        <a:prstGeom prst="roundRect">
          <a:avLst/>
        </a:prstGeom>
        <a:solidFill>
          <a:schemeClr val="accent2">
            <a:shade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lvl="0" algn="ctr" defTabSz="488950">
            <a:lnSpc>
              <a:spcPct val="90000"/>
            </a:lnSpc>
            <a:spcBef>
              <a:spcPct val="0"/>
            </a:spcBef>
            <a:spcAft>
              <a:spcPct val="35000"/>
            </a:spcAft>
          </a:pPr>
          <a:r>
            <a:rPr lang="it-IT" sz="1100" b="1" kern="1200" dirty="0" err="1" smtClean="0"/>
            <a:t>Interpersonal</a:t>
          </a:r>
          <a:r>
            <a:rPr lang="it-IT" sz="1100" b="1" kern="1200" dirty="0" smtClean="0"/>
            <a:t> </a:t>
          </a:r>
          <a:r>
            <a:rPr lang="it-IT" sz="1100" b="1" kern="1200" dirty="0" err="1" smtClean="0"/>
            <a:t>skills</a:t>
          </a:r>
          <a:endParaRPr lang="it-IT" sz="1100" b="1" kern="1200" dirty="0"/>
        </a:p>
      </dsp:txBody>
      <dsp:txXfrm>
        <a:off x="986284" y="36460"/>
        <a:ext cx="1664922" cy="645720"/>
      </dsp:txXfrm>
    </dsp:sp>
    <dsp:sp modelId="{BB760E2B-7A1D-4619-8F7A-68E211EFD9AA}">
      <dsp:nvSpPr>
        <dsp:cNvPr id="0" name=""/>
        <dsp:cNvSpPr/>
      </dsp:nvSpPr>
      <dsp:spPr>
        <a:xfrm>
          <a:off x="325133" y="553459"/>
          <a:ext cx="2362397" cy="2362397"/>
        </a:xfrm>
        <a:custGeom>
          <a:avLst/>
          <a:gdLst/>
          <a:ahLst/>
          <a:cxnLst/>
          <a:rect l="0" t="0" r="0" b="0"/>
          <a:pathLst>
            <a:path>
              <a:moveTo>
                <a:pt x="1788238" y="167920"/>
              </a:moveTo>
              <a:arcTo wR="1181198" hR="1181198" stAng="18055513" swAng="2435601"/>
            </a:path>
          </a:pathLst>
        </a:custGeom>
        <a:noFill/>
        <a:ln w="9525" cap="flat" cmpd="sng" algn="ctr">
          <a:solidFill>
            <a:schemeClr val="accent2">
              <a:shade val="9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2C838C8F-419A-42FC-8445-3908DB56970C}">
      <dsp:nvSpPr>
        <dsp:cNvPr id="0" name=""/>
        <dsp:cNvSpPr/>
      </dsp:nvSpPr>
      <dsp:spPr>
        <a:xfrm>
          <a:off x="2068226" y="1368151"/>
          <a:ext cx="1696904" cy="715584"/>
        </a:xfrm>
        <a:prstGeom prst="roundRect">
          <a:avLst/>
        </a:prstGeom>
        <a:solidFill>
          <a:schemeClr val="accent2">
            <a:shade val="50000"/>
            <a:hueOff val="0"/>
            <a:satOff val="-16266"/>
            <a:lumOff val="2638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lvl="0" algn="ctr" defTabSz="488950">
            <a:lnSpc>
              <a:spcPct val="90000"/>
            </a:lnSpc>
            <a:spcBef>
              <a:spcPct val="0"/>
            </a:spcBef>
            <a:spcAft>
              <a:spcPct val="35000"/>
            </a:spcAft>
          </a:pPr>
          <a:r>
            <a:rPr lang="it-IT" sz="1100" b="1" kern="1200" dirty="0" err="1" smtClean="0"/>
            <a:t>Change</a:t>
          </a:r>
          <a:r>
            <a:rPr lang="it-IT" sz="1100" b="1" kern="1200" baseline="0" dirty="0" smtClean="0"/>
            <a:t> management</a:t>
          </a:r>
          <a:endParaRPr lang="it-IT" sz="1100" b="1" kern="1200" dirty="0"/>
        </a:p>
      </dsp:txBody>
      <dsp:txXfrm>
        <a:off x="2103158" y="1403083"/>
        <a:ext cx="1627040" cy="645720"/>
      </dsp:txXfrm>
    </dsp:sp>
    <dsp:sp modelId="{4BF7E15F-02D9-4F75-87FC-5954916425DC}">
      <dsp:nvSpPr>
        <dsp:cNvPr id="0" name=""/>
        <dsp:cNvSpPr/>
      </dsp:nvSpPr>
      <dsp:spPr>
        <a:xfrm>
          <a:off x="405441" y="181429"/>
          <a:ext cx="2362397" cy="2362397"/>
        </a:xfrm>
        <a:custGeom>
          <a:avLst/>
          <a:gdLst/>
          <a:ahLst/>
          <a:cxnLst/>
          <a:rect l="0" t="0" r="0" b="0"/>
          <a:pathLst>
            <a:path>
              <a:moveTo>
                <a:pt x="2114186" y="1905605"/>
              </a:moveTo>
              <a:arcTo wR="1181198" hR="1181198" stAng="2269627" swAng="1195956"/>
            </a:path>
          </a:pathLst>
        </a:custGeom>
        <a:noFill/>
        <a:ln w="9525" cap="flat" cmpd="sng" algn="ctr">
          <a:solidFill>
            <a:schemeClr val="accent2">
              <a:shade val="90000"/>
              <a:hueOff val="0"/>
              <a:satOff val="-14999"/>
              <a:lumOff val="20428"/>
              <a:alphaOff val="0"/>
            </a:schemeClr>
          </a:solidFill>
          <a:prstDash val="solid"/>
        </a:ln>
        <a:effectLst/>
      </dsp:spPr>
      <dsp:style>
        <a:lnRef idx="1">
          <a:scrgbClr r="0" g="0" b="0"/>
        </a:lnRef>
        <a:fillRef idx="0">
          <a:scrgbClr r="0" g="0" b="0"/>
        </a:fillRef>
        <a:effectRef idx="0">
          <a:scrgbClr r="0" g="0" b="0"/>
        </a:effectRef>
        <a:fontRef idx="minor"/>
      </dsp:style>
    </dsp:sp>
    <dsp:sp modelId="{15F74389-2298-4472-AA95-3E95E8E7B294}">
      <dsp:nvSpPr>
        <dsp:cNvPr id="0" name=""/>
        <dsp:cNvSpPr/>
      </dsp:nvSpPr>
      <dsp:spPr>
        <a:xfrm>
          <a:off x="851968" y="2363926"/>
          <a:ext cx="1933554" cy="715584"/>
        </a:xfrm>
        <a:prstGeom prst="roundRect">
          <a:avLst/>
        </a:prstGeom>
        <a:solidFill>
          <a:schemeClr val="accent2">
            <a:shade val="50000"/>
            <a:hueOff val="0"/>
            <a:satOff val="-32532"/>
            <a:lumOff val="5277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lvl="0" algn="ctr" defTabSz="488950">
            <a:lnSpc>
              <a:spcPct val="90000"/>
            </a:lnSpc>
            <a:spcBef>
              <a:spcPct val="0"/>
            </a:spcBef>
            <a:spcAft>
              <a:spcPct val="35000"/>
            </a:spcAft>
          </a:pPr>
          <a:r>
            <a:rPr lang="it-IT" sz="1100" b="1" kern="1200" dirty="0" smtClean="0"/>
            <a:t>Learning </a:t>
          </a:r>
          <a:r>
            <a:rPr lang="it-IT" sz="1100" b="1" kern="1200" dirty="0" err="1" smtClean="0"/>
            <a:t>agility</a:t>
          </a:r>
          <a:endParaRPr lang="it-IT" sz="1100" b="1" kern="1200" dirty="0"/>
        </a:p>
      </dsp:txBody>
      <dsp:txXfrm>
        <a:off x="886900" y="2398858"/>
        <a:ext cx="1863690" cy="645720"/>
      </dsp:txXfrm>
    </dsp:sp>
    <dsp:sp modelId="{86E8CCB5-768C-41EB-A243-282C05ABFA38}">
      <dsp:nvSpPr>
        <dsp:cNvPr id="0" name=""/>
        <dsp:cNvSpPr/>
      </dsp:nvSpPr>
      <dsp:spPr>
        <a:xfrm>
          <a:off x="872350" y="180489"/>
          <a:ext cx="2362397" cy="2362397"/>
        </a:xfrm>
        <a:custGeom>
          <a:avLst/>
          <a:gdLst/>
          <a:ahLst/>
          <a:cxnLst/>
          <a:rect l="0" t="0" r="0" b="0"/>
          <a:pathLst>
            <a:path>
              <a:moveTo>
                <a:pt x="552429" y="2181138"/>
              </a:moveTo>
              <a:arcTo wR="1181198" hR="1181198" stAng="7329717" swAng="1242021"/>
            </a:path>
          </a:pathLst>
        </a:custGeom>
        <a:noFill/>
        <a:ln w="9525" cap="flat" cmpd="sng" algn="ctr">
          <a:solidFill>
            <a:schemeClr val="accent2">
              <a:shade val="90000"/>
              <a:hueOff val="0"/>
              <a:satOff val="-29999"/>
              <a:lumOff val="40856"/>
              <a:alphaOff val="0"/>
            </a:schemeClr>
          </a:solidFill>
          <a:prstDash val="solid"/>
        </a:ln>
        <a:effectLst/>
      </dsp:spPr>
      <dsp:style>
        <a:lnRef idx="1">
          <a:scrgbClr r="0" g="0" b="0"/>
        </a:lnRef>
        <a:fillRef idx="0">
          <a:scrgbClr r="0" g="0" b="0"/>
        </a:fillRef>
        <a:effectRef idx="0">
          <a:scrgbClr r="0" g="0" b="0"/>
        </a:effectRef>
        <a:fontRef idx="minor"/>
      </dsp:style>
    </dsp:sp>
    <dsp:sp modelId="{48A55B2A-5626-405D-8EB0-D72ADE104492}">
      <dsp:nvSpPr>
        <dsp:cNvPr id="0" name=""/>
        <dsp:cNvSpPr/>
      </dsp:nvSpPr>
      <dsp:spPr>
        <a:xfrm>
          <a:off x="-238542" y="1355775"/>
          <a:ext cx="1915103" cy="715584"/>
        </a:xfrm>
        <a:prstGeom prst="roundRect">
          <a:avLst/>
        </a:prstGeom>
        <a:solidFill>
          <a:schemeClr val="accent2">
            <a:shade val="50000"/>
            <a:hueOff val="0"/>
            <a:satOff val="-16266"/>
            <a:lumOff val="2638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lvl="0" algn="ctr" defTabSz="488950">
            <a:lnSpc>
              <a:spcPct val="90000"/>
            </a:lnSpc>
            <a:spcBef>
              <a:spcPct val="0"/>
            </a:spcBef>
            <a:spcAft>
              <a:spcPct val="35000"/>
            </a:spcAft>
          </a:pPr>
          <a:r>
            <a:rPr lang="it-IT" sz="1100" b="1" kern="1200" dirty="0" err="1" smtClean="0"/>
            <a:t>Problem</a:t>
          </a:r>
          <a:r>
            <a:rPr lang="it-IT" sz="1100" b="1" kern="1200" dirty="0" smtClean="0"/>
            <a:t> </a:t>
          </a:r>
          <a:r>
            <a:rPr lang="it-IT" sz="1100" b="1" kern="1200" dirty="0" err="1" smtClean="0"/>
            <a:t>Solving</a:t>
          </a:r>
          <a:r>
            <a:rPr lang="it-IT" sz="1100" b="1" kern="1200" dirty="0" smtClean="0"/>
            <a:t> </a:t>
          </a:r>
          <a:r>
            <a:rPr lang="it-IT" sz="1100" b="1" kern="1200" dirty="0" err="1" smtClean="0"/>
            <a:t>Decision-Making</a:t>
          </a:r>
          <a:endParaRPr lang="it-IT" sz="1100" b="1" kern="1200" dirty="0"/>
        </a:p>
      </dsp:txBody>
      <dsp:txXfrm>
        <a:off x="-203610" y="1390707"/>
        <a:ext cx="1845239" cy="645720"/>
      </dsp:txXfrm>
    </dsp:sp>
    <dsp:sp modelId="{A9EB6362-EF14-4AD7-BF4D-4208841BA2EF}">
      <dsp:nvSpPr>
        <dsp:cNvPr id="0" name=""/>
        <dsp:cNvSpPr/>
      </dsp:nvSpPr>
      <dsp:spPr>
        <a:xfrm>
          <a:off x="947217" y="553247"/>
          <a:ext cx="2362397" cy="2362397"/>
        </a:xfrm>
        <a:custGeom>
          <a:avLst/>
          <a:gdLst/>
          <a:ahLst/>
          <a:cxnLst/>
          <a:rect l="0" t="0" r="0" b="0"/>
          <a:pathLst>
            <a:path>
              <a:moveTo>
                <a:pt x="65007" y="794744"/>
              </a:moveTo>
              <a:arcTo wR="1181198" hR="1181198" stAng="11945830" swAng="2397802"/>
            </a:path>
          </a:pathLst>
        </a:custGeom>
        <a:noFill/>
        <a:ln w="9525" cap="flat" cmpd="sng" algn="ctr">
          <a:solidFill>
            <a:schemeClr val="accent2">
              <a:shade val="90000"/>
              <a:hueOff val="0"/>
              <a:satOff val="-14999"/>
              <a:lumOff val="20428"/>
              <a:alphaOff val="0"/>
            </a:schemeClr>
          </a:solidFill>
          <a:prstDash val="solid"/>
        </a:ln>
        <a:effectLst/>
      </dsp:spPr>
      <dsp:style>
        <a:lnRef idx="1">
          <a:scrgbClr r="0" g="0" b="0"/>
        </a:lnRef>
        <a:fillRef idx="0">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a:extLst>
              <a:ext uri="{FF2B5EF4-FFF2-40B4-BE49-F238E27FC236}">
                <a16:creationId xmlns:a16="http://schemas.microsoft.com/office/drawing/2014/main" id="{E095B6D3-055A-B499-7E9A-F788CEC4989D}"/>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a:extLst>
              <a:ext uri="{FF2B5EF4-FFF2-40B4-BE49-F238E27FC236}">
                <a16:creationId xmlns:a16="http://schemas.microsoft.com/office/drawing/2014/main" id="{9A010671-11C6-8DA0-2B1A-7D317938FB31}"/>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118BC98-2862-AB4F-8FB1-04D0105838DF}" type="datetimeFigureOut">
              <a:rPr lang="it-IT" smtClean="0"/>
              <a:t>03/09/2024</a:t>
            </a:fld>
            <a:endParaRPr lang="it-IT"/>
          </a:p>
        </p:txBody>
      </p:sp>
      <p:sp>
        <p:nvSpPr>
          <p:cNvPr id="4" name="Segnaposto piè di pagina 3">
            <a:extLst>
              <a:ext uri="{FF2B5EF4-FFF2-40B4-BE49-F238E27FC236}">
                <a16:creationId xmlns:a16="http://schemas.microsoft.com/office/drawing/2014/main" id="{8883D493-3E7C-7CE4-A38C-3E13A7D6052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5" name="Segnaposto numero diapositiva 4">
            <a:extLst>
              <a:ext uri="{FF2B5EF4-FFF2-40B4-BE49-F238E27FC236}">
                <a16:creationId xmlns:a16="http://schemas.microsoft.com/office/drawing/2014/main" id="{8966F5A8-B338-2447-2505-B9800D79BC1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7BDDFDA-B9AF-014C-B63C-DB9354F0E56E}" type="slidenum">
              <a:rPr lang="it-IT" smtClean="0"/>
              <a:t>‹N›</a:t>
            </a:fld>
            <a:endParaRPr lang="it-IT"/>
          </a:p>
        </p:txBody>
      </p:sp>
    </p:spTree>
    <p:extLst>
      <p:ext uri="{BB962C8B-B14F-4D97-AF65-F5344CB8AC3E}">
        <p14:creationId xmlns:p14="http://schemas.microsoft.com/office/powerpoint/2010/main" val="1428837852"/>
      </p:ext>
    </p:extLst>
  </p:cSld>
  <p:clrMap bg1="lt1" tx1="dk1" bg2="lt2" tx2="dk2" accent1="accent1" accent2="accent2" accent3="accent3" accent4="accent4" accent5="accent5" accent6="accent6" hlink="hlink" folHlink="folHlink"/>
  <p:hf sldNum="0"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Segnaposto intestazione 1">
            <a:extLst>
              <a:ext uri="{FF2B5EF4-FFF2-40B4-BE49-F238E27FC236}">
                <a16:creationId xmlns:a16="http://schemas.microsoft.com/office/drawing/2014/main" id="{C4A29C1B-5C0A-D84F-91BB-376CB4119B67}"/>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atin typeface="Arial" charset="0"/>
                <a:ea typeface="+mn-ea"/>
                <a:cs typeface="+mn-cs"/>
              </a:defRPr>
            </a:lvl1pPr>
          </a:lstStyle>
          <a:p>
            <a:pPr>
              <a:defRPr/>
            </a:pPr>
            <a:endParaRPr lang="it-IT"/>
          </a:p>
        </p:txBody>
      </p:sp>
      <p:sp>
        <p:nvSpPr>
          <p:cNvPr id="3" name="Segnaposto data 2">
            <a:extLst>
              <a:ext uri="{FF2B5EF4-FFF2-40B4-BE49-F238E27FC236}">
                <a16:creationId xmlns:a16="http://schemas.microsoft.com/office/drawing/2014/main" id="{70022B74-180D-2E43-96A0-E7A9872008C2}"/>
              </a:ext>
            </a:extLst>
          </p:cNvPr>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vl1pPr>
          </a:lstStyle>
          <a:p>
            <a:fld id="{229B2CF2-9EFC-3145-92E9-9916D993CFFB}" type="datetimeFigureOut">
              <a:rPr lang="it-IT" altLang="it-IT"/>
              <a:pPr/>
              <a:t>03/09/2024</a:t>
            </a:fld>
            <a:endParaRPr lang="it-IT" altLang="it-IT"/>
          </a:p>
        </p:txBody>
      </p:sp>
      <p:sp>
        <p:nvSpPr>
          <p:cNvPr id="4" name="Segnaposto immagine diapositiva 3">
            <a:extLst>
              <a:ext uri="{FF2B5EF4-FFF2-40B4-BE49-F238E27FC236}">
                <a16:creationId xmlns:a16="http://schemas.microsoft.com/office/drawing/2014/main" id="{3C5878CB-0BD9-C646-BEC9-333B2A143401}"/>
              </a:ext>
            </a:extLst>
          </p:cNvPr>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it-IT" noProof="0"/>
          </a:p>
        </p:txBody>
      </p:sp>
      <p:sp>
        <p:nvSpPr>
          <p:cNvPr id="5" name="Segnaposto note 4">
            <a:extLst>
              <a:ext uri="{FF2B5EF4-FFF2-40B4-BE49-F238E27FC236}">
                <a16:creationId xmlns:a16="http://schemas.microsoft.com/office/drawing/2014/main" id="{C1C53840-CA28-754A-995C-2E6318DFB9D7}"/>
              </a:ext>
            </a:extLst>
          </p:cNvPr>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it-IT" noProof="0"/>
              <a:t>Fare clic per modificare stili del testo dello schema</a:t>
            </a:r>
          </a:p>
          <a:p>
            <a:pPr lvl="1"/>
            <a:r>
              <a:rPr lang="it-IT" noProof="0"/>
              <a:t>Secondo livello</a:t>
            </a:r>
          </a:p>
          <a:p>
            <a:pPr lvl="2"/>
            <a:r>
              <a:rPr lang="it-IT" noProof="0"/>
              <a:t>Terzo livello</a:t>
            </a:r>
          </a:p>
          <a:p>
            <a:pPr lvl="3"/>
            <a:r>
              <a:rPr lang="it-IT" noProof="0"/>
              <a:t>Quarto livello</a:t>
            </a:r>
          </a:p>
          <a:p>
            <a:pPr lvl="4"/>
            <a:r>
              <a:rPr lang="it-IT" noProof="0"/>
              <a:t>Quinto livello</a:t>
            </a:r>
          </a:p>
        </p:txBody>
      </p:sp>
      <p:sp>
        <p:nvSpPr>
          <p:cNvPr id="6" name="Segnaposto piè di pagina 5">
            <a:extLst>
              <a:ext uri="{FF2B5EF4-FFF2-40B4-BE49-F238E27FC236}">
                <a16:creationId xmlns:a16="http://schemas.microsoft.com/office/drawing/2014/main" id="{D6A7C59E-46CB-E445-B2D0-5E9848EBA04A}"/>
              </a:ext>
            </a:extLst>
          </p:cNvPr>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atin typeface="Arial" charset="0"/>
                <a:ea typeface="+mn-ea"/>
                <a:cs typeface="+mn-cs"/>
              </a:defRPr>
            </a:lvl1pPr>
          </a:lstStyle>
          <a:p>
            <a:pPr>
              <a:defRPr/>
            </a:pPr>
            <a:endParaRPr lang="it-IT"/>
          </a:p>
        </p:txBody>
      </p:sp>
      <p:sp>
        <p:nvSpPr>
          <p:cNvPr id="7" name="Segnaposto numero diapositiva 6">
            <a:extLst>
              <a:ext uri="{FF2B5EF4-FFF2-40B4-BE49-F238E27FC236}">
                <a16:creationId xmlns:a16="http://schemas.microsoft.com/office/drawing/2014/main" id="{78429C88-E368-2E4D-BC43-26F324D1CC48}"/>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fld id="{FFF09859-E2BC-D540-96DA-09E1AB595116}" type="slidenum">
              <a:rPr lang="it-IT" altLang="it-IT"/>
              <a:pPr/>
              <a:t>‹N›</a:t>
            </a:fld>
            <a:endParaRPr lang="it-IT" altLang="it-IT"/>
          </a:p>
        </p:txBody>
      </p:sp>
    </p:spTree>
  </p:cSld>
  <p:clrMap bg1="lt1" tx1="dk1" bg2="lt2" tx2="dk2" accent1="accent1" accent2="accent2" accent3="accent3" accent4="accent4" accent5="accent5" accent6="accent6" hlink="hlink" folHlink="folHlink"/>
  <p:hf sldNum="0" hdr="0" dt="0"/>
  <p:notesStyle>
    <a:lvl1pPr algn="l" rtl="0" eaLnBrk="0" fontAlgn="base" hangingPunct="0">
      <a:spcBef>
        <a:spcPct val="30000"/>
      </a:spcBef>
      <a:spcAft>
        <a:spcPct val="0"/>
      </a:spcAft>
      <a:defRPr sz="1200" kern="1200">
        <a:solidFill>
          <a:schemeClr val="tx1"/>
        </a:solidFill>
        <a:latin typeface="+mn-lt"/>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mn-lt"/>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piè di pagina 3">
            <a:extLst>
              <a:ext uri="{FF2B5EF4-FFF2-40B4-BE49-F238E27FC236}">
                <a16:creationId xmlns:a16="http://schemas.microsoft.com/office/drawing/2014/main" id="{5A5E18B5-0549-96CD-5D91-CC0AD0679EEE}"/>
              </a:ext>
            </a:extLst>
          </p:cNvPr>
          <p:cNvSpPr>
            <a:spLocks noGrp="1"/>
          </p:cNvSpPr>
          <p:nvPr>
            <p:ph type="ftr" sz="quarter" idx="4"/>
          </p:nvPr>
        </p:nvSpPr>
        <p:spPr/>
        <p:txBody>
          <a:bodyPr/>
          <a:lstStyle/>
          <a:p>
            <a:pPr>
              <a:defRPr/>
            </a:pPr>
            <a:endParaRPr lang="it-IT"/>
          </a:p>
        </p:txBody>
      </p:sp>
    </p:spTree>
    <p:extLst>
      <p:ext uri="{BB962C8B-B14F-4D97-AF65-F5344CB8AC3E}">
        <p14:creationId xmlns:p14="http://schemas.microsoft.com/office/powerpoint/2010/main" val="39687598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piè di pagina 3"/>
          <p:cNvSpPr>
            <a:spLocks noGrp="1"/>
          </p:cNvSpPr>
          <p:nvPr>
            <p:ph type="ftr" sz="quarter" idx="4"/>
          </p:nvPr>
        </p:nvSpPr>
        <p:spPr/>
        <p:txBody>
          <a:bodyPr/>
          <a:lstStyle/>
          <a:p>
            <a:pPr>
              <a:defRPr/>
            </a:pPr>
            <a:endParaRPr lang="it-IT"/>
          </a:p>
        </p:txBody>
      </p:sp>
    </p:spTree>
    <p:extLst>
      <p:ext uri="{BB962C8B-B14F-4D97-AF65-F5344CB8AC3E}">
        <p14:creationId xmlns:p14="http://schemas.microsoft.com/office/powerpoint/2010/main" val="4608326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piè di pagina 3"/>
          <p:cNvSpPr>
            <a:spLocks noGrp="1"/>
          </p:cNvSpPr>
          <p:nvPr>
            <p:ph type="ftr" sz="quarter" idx="4"/>
          </p:nvPr>
        </p:nvSpPr>
        <p:spPr/>
        <p:txBody>
          <a:bodyPr/>
          <a:lstStyle/>
          <a:p>
            <a:pPr>
              <a:defRPr/>
            </a:pPr>
            <a:endParaRPr lang="it-IT"/>
          </a:p>
        </p:txBody>
      </p:sp>
    </p:spTree>
    <p:extLst>
      <p:ext uri="{BB962C8B-B14F-4D97-AF65-F5344CB8AC3E}">
        <p14:creationId xmlns:p14="http://schemas.microsoft.com/office/powerpoint/2010/main" val="74985729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4" name="Rettangolo 3">
            <a:extLst>
              <a:ext uri="{FF2B5EF4-FFF2-40B4-BE49-F238E27FC236}">
                <a16:creationId xmlns:a16="http://schemas.microsoft.com/office/drawing/2014/main" id="{B00FDBF3-F374-0B4B-974B-22B6AD01AA53}"/>
              </a:ext>
            </a:extLst>
          </p:cNvPr>
          <p:cNvSpPr/>
          <p:nvPr userDrawn="1"/>
        </p:nvSpPr>
        <p:spPr>
          <a:xfrm>
            <a:off x="0" y="0"/>
            <a:ext cx="1258888" cy="5143500"/>
          </a:xfrm>
          <a:prstGeom prst="rect">
            <a:avLst/>
          </a:prstGeom>
          <a:solidFill>
            <a:srgbClr val="AA003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solidFill>
                <a:srgbClr val="9C102E"/>
              </a:solidFill>
            </a:endParaRPr>
          </a:p>
        </p:txBody>
      </p:sp>
      <p:sp>
        <p:nvSpPr>
          <p:cNvPr id="5" name="Rettangolo arrotondato 4">
            <a:extLst>
              <a:ext uri="{FF2B5EF4-FFF2-40B4-BE49-F238E27FC236}">
                <a16:creationId xmlns:a16="http://schemas.microsoft.com/office/drawing/2014/main" id="{285052B0-F4CA-E740-9450-440C4795107D}"/>
              </a:ext>
            </a:extLst>
          </p:cNvPr>
          <p:cNvSpPr/>
          <p:nvPr userDrawn="1"/>
        </p:nvSpPr>
        <p:spPr>
          <a:xfrm>
            <a:off x="755655" y="411958"/>
            <a:ext cx="1089025" cy="917972"/>
          </a:xfrm>
          <a:prstGeom prst="roundRect">
            <a:avLst/>
          </a:prstGeom>
          <a:solidFill>
            <a:schemeClr val="bg1"/>
          </a:solidFill>
          <a:ln w="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it-IT"/>
          </a:p>
        </p:txBody>
      </p:sp>
      <p:pic>
        <p:nvPicPr>
          <p:cNvPr id="8" name="Immagine 3">
            <a:extLst>
              <a:ext uri="{FF2B5EF4-FFF2-40B4-BE49-F238E27FC236}">
                <a16:creationId xmlns:a16="http://schemas.microsoft.com/office/drawing/2014/main" id="{56FAFA51-C0EC-C148-BE65-4014FAAC50A2}"/>
              </a:ext>
            </a:extLst>
          </p:cNvPr>
          <p:cNvPicPr>
            <a:picLocks/>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27088" y="483518"/>
            <a:ext cx="806400" cy="804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olo 1"/>
          <p:cNvSpPr>
            <a:spLocks noGrp="1"/>
          </p:cNvSpPr>
          <p:nvPr>
            <p:ph type="ctrTitle"/>
          </p:nvPr>
        </p:nvSpPr>
        <p:spPr>
          <a:xfrm>
            <a:off x="1837928" y="1221602"/>
            <a:ext cx="7126560" cy="1102519"/>
          </a:xfrm>
        </p:spPr>
        <p:txBody>
          <a:bodyPr/>
          <a:lstStyle>
            <a:lvl1pPr>
              <a:defRPr sz="3300"/>
            </a:lvl1pPr>
          </a:lstStyle>
          <a:p>
            <a:r>
              <a:rPr lang="it-IT" dirty="0"/>
              <a:t>Fare clic per modificare lo stile del titolo</a:t>
            </a:r>
          </a:p>
        </p:txBody>
      </p:sp>
      <p:sp>
        <p:nvSpPr>
          <p:cNvPr id="3" name="Sottotitolo 2"/>
          <p:cNvSpPr>
            <a:spLocks noGrp="1"/>
          </p:cNvSpPr>
          <p:nvPr>
            <p:ph type="subTitle" idx="1"/>
          </p:nvPr>
        </p:nvSpPr>
        <p:spPr>
          <a:xfrm>
            <a:off x="1835696" y="2355726"/>
            <a:ext cx="6400800" cy="1314450"/>
          </a:xfrm>
        </p:spPr>
        <p:txBody>
          <a:bodyPr/>
          <a:lstStyle>
            <a:lvl1pPr marL="0" indent="0" algn="l">
              <a:buNone/>
              <a:defRPr sz="2400">
                <a:solidFill>
                  <a:schemeClr val="bg2">
                    <a:lumMod val="75000"/>
                  </a:schemeClr>
                </a:solidFill>
              </a:defRPr>
            </a:lvl1pPr>
            <a:lvl2pPr marL="342892" indent="0" algn="ctr">
              <a:buNone/>
              <a:defRPr/>
            </a:lvl2pPr>
            <a:lvl3pPr marL="685783" indent="0" algn="ctr">
              <a:buNone/>
              <a:defRPr/>
            </a:lvl3pPr>
            <a:lvl4pPr marL="1028675" indent="0" algn="ctr">
              <a:buNone/>
              <a:defRPr/>
            </a:lvl4pPr>
            <a:lvl5pPr marL="1371566" indent="0" algn="ctr">
              <a:buNone/>
              <a:defRPr/>
            </a:lvl5pPr>
            <a:lvl6pPr marL="1714457" indent="0" algn="ctr">
              <a:buNone/>
              <a:defRPr/>
            </a:lvl6pPr>
            <a:lvl7pPr marL="2057348" indent="0" algn="ctr">
              <a:buNone/>
              <a:defRPr/>
            </a:lvl7pPr>
            <a:lvl8pPr marL="2400240" indent="0" algn="ctr">
              <a:buNone/>
              <a:defRPr/>
            </a:lvl8pPr>
            <a:lvl9pPr marL="2743132" indent="0" algn="ctr">
              <a:buNone/>
              <a:defRPr/>
            </a:lvl9pPr>
          </a:lstStyle>
          <a:p>
            <a:r>
              <a:rPr lang="it-IT" dirty="0"/>
              <a:t>Fare clic per modificare lo stile del sottotitolo dello schema</a:t>
            </a:r>
          </a:p>
        </p:txBody>
      </p:sp>
      <p:sp>
        <p:nvSpPr>
          <p:cNvPr id="9" name="Rectangle 4">
            <a:extLst>
              <a:ext uri="{FF2B5EF4-FFF2-40B4-BE49-F238E27FC236}">
                <a16:creationId xmlns:a16="http://schemas.microsoft.com/office/drawing/2014/main" id="{1FBD8DC4-9344-8E48-A7BB-C97926924385}"/>
              </a:ext>
            </a:extLst>
          </p:cNvPr>
          <p:cNvSpPr>
            <a:spLocks noGrp="1" noChangeArrowheads="1"/>
          </p:cNvSpPr>
          <p:nvPr>
            <p:ph type="dt" sz="half" idx="10"/>
          </p:nvPr>
        </p:nvSpPr>
        <p:spPr/>
        <p:txBody>
          <a:bodyPr/>
          <a:lstStyle>
            <a:lvl1pPr>
              <a:defRPr/>
            </a:lvl1pPr>
          </a:lstStyle>
          <a:p>
            <a:pPr>
              <a:defRPr/>
            </a:pPr>
            <a:endParaRPr lang="it-IT" altLang="it-IT"/>
          </a:p>
        </p:txBody>
      </p:sp>
      <p:sp>
        <p:nvSpPr>
          <p:cNvPr id="10" name="Rectangle 5">
            <a:extLst>
              <a:ext uri="{FF2B5EF4-FFF2-40B4-BE49-F238E27FC236}">
                <a16:creationId xmlns:a16="http://schemas.microsoft.com/office/drawing/2014/main" id="{48D64BCB-3364-C140-AF6C-7512DC141BD2}"/>
              </a:ext>
            </a:extLst>
          </p:cNvPr>
          <p:cNvSpPr>
            <a:spLocks noGrp="1" noChangeArrowheads="1"/>
          </p:cNvSpPr>
          <p:nvPr>
            <p:ph type="ftr" sz="quarter" idx="11"/>
          </p:nvPr>
        </p:nvSpPr>
        <p:spPr/>
        <p:txBody>
          <a:bodyPr/>
          <a:lstStyle>
            <a:lvl1pPr>
              <a:defRPr/>
            </a:lvl1pPr>
          </a:lstStyle>
          <a:p>
            <a:r>
              <a:rPr lang="it-IT" altLang="it-IT"/>
              <a:t>IRSPM 2024 - April, 16-18</a:t>
            </a:r>
          </a:p>
        </p:txBody>
      </p:sp>
    </p:spTree>
    <p:extLst>
      <p:ext uri="{BB962C8B-B14F-4D97-AF65-F5344CB8AC3E}">
        <p14:creationId xmlns:p14="http://schemas.microsoft.com/office/powerpoint/2010/main" val="14237564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testo verticale 2"/>
          <p:cNvSpPr>
            <a:spLocks noGrp="1"/>
          </p:cNvSpPr>
          <p:nvPr>
            <p:ph type="body" orient="vert" idx="1"/>
          </p:nvPr>
        </p:nvSpPr>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Rectangle 4">
            <a:extLst>
              <a:ext uri="{FF2B5EF4-FFF2-40B4-BE49-F238E27FC236}">
                <a16:creationId xmlns:a16="http://schemas.microsoft.com/office/drawing/2014/main" id="{51C778A9-C6BC-D048-88CD-BC16C690E2F5}"/>
              </a:ext>
            </a:extLst>
          </p:cNvPr>
          <p:cNvSpPr>
            <a:spLocks noGrp="1" noChangeArrowheads="1"/>
          </p:cNvSpPr>
          <p:nvPr>
            <p:ph type="dt" sz="half" idx="10"/>
          </p:nvPr>
        </p:nvSpPr>
        <p:spPr/>
        <p:txBody>
          <a:bodyPr/>
          <a:lstStyle>
            <a:lvl1pPr>
              <a:defRPr/>
            </a:lvl1pPr>
          </a:lstStyle>
          <a:p>
            <a:pPr>
              <a:defRPr/>
            </a:pPr>
            <a:endParaRPr lang="it-IT" altLang="it-IT"/>
          </a:p>
        </p:txBody>
      </p:sp>
      <p:sp>
        <p:nvSpPr>
          <p:cNvPr id="6" name="Rectangle 5">
            <a:extLst>
              <a:ext uri="{FF2B5EF4-FFF2-40B4-BE49-F238E27FC236}">
                <a16:creationId xmlns:a16="http://schemas.microsoft.com/office/drawing/2014/main" id="{3E7C402B-99E9-E24E-9CBB-8BB4842D23A2}"/>
              </a:ext>
            </a:extLst>
          </p:cNvPr>
          <p:cNvSpPr>
            <a:spLocks noGrp="1" noChangeArrowheads="1"/>
          </p:cNvSpPr>
          <p:nvPr>
            <p:ph type="ftr" sz="quarter" idx="11"/>
          </p:nvPr>
        </p:nvSpPr>
        <p:spPr/>
        <p:txBody>
          <a:bodyPr/>
          <a:lstStyle>
            <a:lvl1pPr>
              <a:defRPr/>
            </a:lvl1pPr>
          </a:lstStyle>
          <a:p>
            <a:r>
              <a:rPr lang="it-IT" altLang="it-IT"/>
              <a:t>IRSPM 2024 - April, 16-18</a:t>
            </a:r>
          </a:p>
        </p:txBody>
      </p:sp>
      <p:sp>
        <p:nvSpPr>
          <p:cNvPr id="7" name="Rectangle 6">
            <a:extLst>
              <a:ext uri="{FF2B5EF4-FFF2-40B4-BE49-F238E27FC236}">
                <a16:creationId xmlns:a16="http://schemas.microsoft.com/office/drawing/2014/main" id="{6D3B3167-4081-2A4C-81C8-73511AEF86C1}"/>
              </a:ext>
            </a:extLst>
          </p:cNvPr>
          <p:cNvSpPr>
            <a:spLocks noGrp="1" noChangeArrowheads="1"/>
          </p:cNvSpPr>
          <p:nvPr>
            <p:ph type="sldNum" sz="quarter" idx="12"/>
          </p:nvPr>
        </p:nvSpPr>
        <p:spPr/>
        <p:txBody>
          <a:bodyPr/>
          <a:lstStyle>
            <a:lvl1pPr>
              <a:defRPr/>
            </a:lvl1pPr>
          </a:lstStyle>
          <a:p>
            <a:fld id="{5F506FC7-D0B1-9845-9B9C-7AEAF36DB4F5}" type="slidenum">
              <a:rPr lang="it-IT" altLang="it-IT"/>
              <a:pPr/>
              <a:t>‹N›</a:t>
            </a:fld>
            <a:endParaRPr lang="it-IT" altLang="it-IT"/>
          </a:p>
        </p:txBody>
      </p:sp>
      <p:pic>
        <p:nvPicPr>
          <p:cNvPr id="8" name="Immagine 7">
            <a:extLst>
              <a:ext uri="{FF2B5EF4-FFF2-40B4-BE49-F238E27FC236}">
                <a16:creationId xmlns:a16="http://schemas.microsoft.com/office/drawing/2014/main" id="{BCCD78F0-8591-D847-8092-AC437F70141B}"/>
              </a:ext>
            </a:extLst>
          </p:cNvPr>
          <p:cNvPicPr>
            <a:picLocks/>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218488" y="4357107"/>
            <a:ext cx="684000" cy="68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5">
            <a:extLst>
              <a:ext uri="{FF2B5EF4-FFF2-40B4-BE49-F238E27FC236}">
                <a16:creationId xmlns:a16="http://schemas.microsoft.com/office/drawing/2014/main" id="{3FBCC17C-DC79-0F7A-923C-6FD68D98A3FB}"/>
              </a:ext>
            </a:extLst>
          </p:cNvPr>
          <p:cNvSpPr txBox="1">
            <a:spLocks noChangeArrowheads="1"/>
          </p:cNvSpPr>
          <p:nvPr userDrawn="1"/>
        </p:nvSpPr>
        <p:spPr>
          <a:xfrm>
            <a:off x="2953737" y="4687838"/>
            <a:ext cx="4197951" cy="384888"/>
          </a:xfrm>
          <a:prstGeom prst="rect">
            <a:avLst/>
          </a:prstGeom>
        </p:spPr>
        <p:txBody>
          <a:bodyPr/>
          <a:lstStyle>
            <a:defPPr>
              <a:defRPr lang="it-IT"/>
            </a:defPPr>
            <a:lvl1pPr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a:defRPr/>
            </a:pPr>
            <a:r>
              <a:rPr lang="pt-BR" sz="1200" dirty="0">
                <a:solidFill>
                  <a:schemeClr val="bg2">
                    <a:lumMod val="75000"/>
                  </a:schemeClr>
                </a:solidFill>
                <a:latin typeface="Garamond" panose="02020404030301010803" pitchFamily="18" charset="0"/>
                <a:cs typeface="Calibri" panose="020F0502020204030204" pitchFamily="34" charset="0"/>
              </a:rPr>
              <a:t>CONVEGNO SIDREA 2022 –  20-21 OCTOBER</a:t>
            </a:r>
            <a:endParaRPr lang="it-IT" altLang="it-IT" sz="1200" dirty="0"/>
          </a:p>
        </p:txBody>
      </p:sp>
    </p:spTree>
    <p:extLst>
      <p:ext uri="{BB962C8B-B14F-4D97-AF65-F5344CB8AC3E}">
        <p14:creationId xmlns:p14="http://schemas.microsoft.com/office/powerpoint/2010/main" val="30923686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05980"/>
            <a:ext cx="2057400" cy="4388644"/>
          </a:xfrm>
        </p:spPr>
        <p:txBody>
          <a:bodyPr vert="eaVert"/>
          <a:lstStyle/>
          <a:p>
            <a:r>
              <a:rPr lang="it-IT"/>
              <a:t>Fare clic per modificare lo stile del titolo</a:t>
            </a:r>
          </a:p>
        </p:txBody>
      </p:sp>
      <p:sp>
        <p:nvSpPr>
          <p:cNvPr id="3" name="Segnaposto testo verticale 2"/>
          <p:cNvSpPr>
            <a:spLocks noGrp="1"/>
          </p:cNvSpPr>
          <p:nvPr>
            <p:ph type="body" orient="vert" idx="1"/>
          </p:nvPr>
        </p:nvSpPr>
        <p:spPr>
          <a:xfrm>
            <a:off x="457200" y="205980"/>
            <a:ext cx="6019800" cy="4388644"/>
          </a:xfrm>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Rectangle 4">
            <a:extLst>
              <a:ext uri="{FF2B5EF4-FFF2-40B4-BE49-F238E27FC236}">
                <a16:creationId xmlns:a16="http://schemas.microsoft.com/office/drawing/2014/main" id="{14EF1DBD-E97D-5B4B-85E7-A782C7712CC8}"/>
              </a:ext>
            </a:extLst>
          </p:cNvPr>
          <p:cNvSpPr>
            <a:spLocks noGrp="1" noChangeArrowheads="1"/>
          </p:cNvSpPr>
          <p:nvPr>
            <p:ph type="dt" sz="half" idx="10"/>
          </p:nvPr>
        </p:nvSpPr>
        <p:spPr/>
        <p:txBody>
          <a:bodyPr/>
          <a:lstStyle>
            <a:lvl1pPr>
              <a:defRPr/>
            </a:lvl1pPr>
          </a:lstStyle>
          <a:p>
            <a:pPr>
              <a:defRPr/>
            </a:pPr>
            <a:endParaRPr lang="it-IT" altLang="it-IT"/>
          </a:p>
        </p:txBody>
      </p:sp>
      <p:sp>
        <p:nvSpPr>
          <p:cNvPr id="6" name="Rectangle 5">
            <a:extLst>
              <a:ext uri="{FF2B5EF4-FFF2-40B4-BE49-F238E27FC236}">
                <a16:creationId xmlns:a16="http://schemas.microsoft.com/office/drawing/2014/main" id="{B50C0F62-E25D-3545-804B-5054FCB03C90}"/>
              </a:ext>
            </a:extLst>
          </p:cNvPr>
          <p:cNvSpPr>
            <a:spLocks noGrp="1" noChangeArrowheads="1"/>
          </p:cNvSpPr>
          <p:nvPr>
            <p:ph type="ftr" sz="quarter" idx="11"/>
          </p:nvPr>
        </p:nvSpPr>
        <p:spPr/>
        <p:txBody>
          <a:bodyPr/>
          <a:lstStyle>
            <a:lvl1pPr>
              <a:defRPr/>
            </a:lvl1pPr>
          </a:lstStyle>
          <a:p>
            <a:r>
              <a:rPr lang="it-IT" altLang="it-IT"/>
              <a:t>IRSPM 2024 - April, 16-18</a:t>
            </a:r>
          </a:p>
        </p:txBody>
      </p:sp>
      <p:sp>
        <p:nvSpPr>
          <p:cNvPr id="7" name="Rectangle 6">
            <a:extLst>
              <a:ext uri="{FF2B5EF4-FFF2-40B4-BE49-F238E27FC236}">
                <a16:creationId xmlns:a16="http://schemas.microsoft.com/office/drawing/2014/main" id="{6521C949-1576-BB46-8C8B-4BCAF5A3439D}"/>
              </a:ext>
            </a:extLst>
          </p:cNvPr>
          <p:cNvSpPr>
            <a:spLocks noGrp="1" noChangeArrowheads="1"/>
          </p:cNvSpPr>
          <p:nvPr>
            <p:ph type="sldNum" sz="quarter" idx="12"/>
          </p:nvPr>
        </p:nvSpPr>
        <p:spPr/>
        <p:txBody>
          <a:bodyPr/>
          <a:lstStyle>
            <a:lvl1pPr>
              <a:defRPr/>
            </a:lvl1pPr>
          </a:lstStyle>
          <a:p>
            <a:fld id="{856B630F-783C-E349-A094-8B9126EA85AA}" type="slidenum">
              <a:rPr lang="it-IT" altLang="it-IT"/>
              <a:pPr/>
              <a:t>‹N›</a:t>
            </a:fld>
            <a:endParaRPr lang="it-IT" altLang="it-IT"/>
          </a:p>
        </p:txBody>
      </p:sp>
      <p:pic>
        <p:nvPicPr>
          <p:cNvPr id="8" name="Immagine 7">
            <a:extLst>
              <a:ext uri="{FF2B5EF4-FFF2-40B4-BE49-F238E27FC236}">
                <a16:creationId xmlns:a16="http://schemas.microsoft.com/office/drawing/2014/main" id="{2FB91C27-C923-4949-A650-B7DBE5367869}"/>
              </a:ext>
            </a:extLst>
          </p:cNvPr>
          <p:cNvPicPr>
            <a:picLocks/>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218488" y="4323486"/>
            <a:ext cx="684000" cy="68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5">
            <a:extLst>
              <a:ext uri="{FF2B5EF4-FFF2-40B4-BE49-F238E27FC236}">
                <a16:creationId xmlns:a16="http://schemas.microsoft.com/office/drawing/2014/main" id="{625C8002-0CA3-0108-A3AC-B9271D4E9AA6}"/>
              </a:ext>
            </a:extLst>
          </p:cNvPr>
          <p:cNvSpPr txBox="1">
            <a:spLocks noChangeArrowheads="1"/>
          </p:cNvSpPr>
          <p:nvPr userDrawn="1"/>
        </p:nvSpPr>
        <p:spPr>
          <a:xfrm>
            <a:off x="2953737" y="4687838"/>
            <a:ext cx="4197951" cy="384888"/>
          </a:xfrm>
          <a:prstGeom prst="rect">
            <a:avLst/>
          </a:prstGeom>
        </p:spPr>
        <p:txBody>
          <a:bodyPr/>
          <a:lstStyle>
            <a:defPPr>
              <a:defRPr lang="it-IT"/>
            </a:defPPr>
            <a:lvl1pPr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a:defRPr/>
            </a:pPr>
            <a:r>
              <a:rPr lang="pt-BR" sz="1200">
                <a:solidFill>
                  <a:schemeClr val="bg2">
                    <a:lumMod val="75000"/>
                  </a:schemeClr>
                </a:solidFill>
                <a:latin typeface="Garamond" panose="02020404030301010803" pitchFamily="18" charset="0"/>
                <a:cs typeface="Calibri" panose="020F0502020204030204" pitchFamily="34" charset="0"/>
              </a:rPr>
              <a:t>CONVEGNO SIDREA 2022 –  20-21 OCTOBER</a:t>
            </a:r>
            <a:endParaRPr lang="it-IT" altLang="it-IT" sz="1200"/>
          </a:p>
        </p:txBody>
      </p:sp>
    </p:spTree>
    <p:extLst>
      <p:ext uri="{BB962C8B-B14F-4D97-AF65-F5344CB8AC3E}">
        <p14:creationId xmlns:p14="http://schemas.microsoft.com/office/powerpoint/2010/main" val="32038878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idx="1"/>
          </p:nvPr>
        </p:nvSpPr>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Rectangle 4">
            <a:extLst>
              <a:ext uri="{FF2B5EF4-FFF2-40B4-BE49-F238E27FC236}">
                <a16:creationId xmlns:a16="http://schemas.microsoft.com/office/drawing/2014/main" id="{ABA4FDDD-994A-054B-81D3-EB88875F531B}"/>
              </a:ext>
            </a:extLst>
          </p:cNvPr>
          <p:cNvSpPr>
            <a:spLocks noGrp="1" noChangeArrowheads="1"/>
          </p:cNvSpPr>
          <p:nvPr>
            <p:ph type="dt" sz="half" idx="10"/>
          </p:nvPr>
        </p:nvSpPr>
        <p:spPr/>
        <p:txBody>
          <a:bodyPr/>
          <a:lstStyle>
            <a:lvl1pPr>
              <a:defRPr>
                <a:latin typeface="Garamond" panose="02020404030301010803" pitchFamily="18" charset="0"/>
              </a:defRPr>
            </a:lvl1pPr>
          </a:lstStyle>
          <a:p>
            <a:pPr>
              <a:defRPr/>
            </a:pPr>
            <a:endParaRPr lang="it-IT" altLang="it-IT"/>
          </a:p>
        </p:txBody>
      </p:sp>
      <p:sp>
        <p:nvSpPr>
          <p:cNvPr id="7" name="Rectangle 6">
            <a:extLst>
              <a:ext uri="{FF2B5EF4-FFF2-40B4-BE49-F238E27FC236}">
                <a16:creationId xmlns:a16="http://schemas.microsoft.com/office/drawing/2014/main" id="{10E47635-3E9A-2F48-BDB8-F0202021A49E}"/>
              </a:ext>
            </a:extLst>
          </p:cNvPr>
          <p:cNvSpPr>
            <a:spLocks noGrp="1" noChangeArrowheads="1"/>
          </p:cNvSpPr>
          <p:nvPr>
            <p:ph type="sldNum" sz="quarter" idx="12"/>
          </p:nvPr>
        </p:nvSpPr>
        <p:spPr/>
        <p:txBody>
          <a:bodyPr/>
          <a:lstStyle>
            <a:lvl1pPr>
              <a:defRPr/>
            </a:lvl1pPr>
          </a:lstStyle>
          <a:p>
            <a:fld id="{1B52EB65-275B-F64B-B595-712EA84C90B4}" type="slidenum">
              <a:rPr lang="it-IT" altLang="it-IT"/>
              <a:pPr/>
              <a:t>‹N›</a:t>
            </a:fld>
            <a:endParaRPr lang="it-IT" altLang="it-IT"/>
          </a:p>
        </p:txBody>
      </p:sp>
      <p:sp>
        <p:nvSpPr>
          <p:cNvPr id="4" name="Rectangle 5">
            <a:extLst>
              <a:ext uri="{FF2B5EF4-FFF2-40B4-BE49-F238E27FC236}">
                <a16:creationId xmlns:a16="http://schemas.microsoft.com/office/drawing/2014/main" id="{BC26B62C-4D20-B167-91AA-56B8135E64D6}"/>
              </a:ext>
            </a:extLst>
          </p:cNvPr>
          <p:cNvSpPr>
            <a:spLocks noGrp="1" noChangeArrowheads="1"/>
          </p:cNvSpPr>
          <p:nvPr>
            <p:ph type="ftr" sz="quarter" idx="11"/>
          </p:nvPr>
        </p:nvSpPr>
        <p:spPr>
          <a:xfrm>
            <a:off x="3124200" y="4683919"/>
            <a:ext cx="2895600" cy="357188"/>
          </a:xfrm>
        </p:spPr>
        <p:txBody>
          <a:bodyPr/>
          <a:lstStyle>
            <a:lvl1pPr>
              <a:defRPr/>
            </a:lvl1pPr>
          </a:lstStyle>
          <a:p>
            <a:r>
              <a:rPr lang="it-IT" altLang="it-IT"/>
              <a:t>IRSPM 2024 - April, 16-18</a:t>
            </a:r>
          </a:p>
        </p:txBody>
      </p:sp>
    </p:spTree>
    <p:extLst>
      <p:ext uri="{BB962C8B-B14F-4D97-AF65-F5344CB8AC3E}">
        <p14:creationId xmlns:p14="http://schemas.microsoft.com/office/powerpoint/2010/main" val="3393956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3305176"/>
            <a:ext cx="7772400" cy="1021556"/>
          </a:xfrm>
        </p:spPr>
        <p:txBody>
          <a:bodyPr anchor="t"/>
          <a:lstStyle>
            <a:lvl1pPr algn="l">
              <a:defRPr sz="3000" b="1" cap="all"/>
            </a:lvl1pPr>
          </a:lstStyle>
          <a:p>
            <a:r>
              <a:rPr lang="it-IT"/>
              <a:t>Fare clic per modificare lo stile del titolo</a:t>
            </a:r>
          </a:p>
        </p:txBody>
      </p:sp>
      <p:sp>
        <p:nvSpPr>
          <p:cNvPr id="3" name="Segnaposto testo 2"/>
          <p:cNvSpPr>
            <a:spLocks noGrp="1"/>
          </p:cNvSpPr>
          <p:nvPr>
            <p:ph type="body" idx="1"/>
          </p:nvPr>
        </p:nvSpPr>
        <p:spPr>
          <a:xfrm>
            <a:off x="722313" y="2180035"/>
            <a:ext cx="7772400" cy="1125140"/>
          </a:xfrm>
        </p:spPr>
        <p:txBody>
          <a:bodyPr anchor="b"/>
          <a:lstStyle>
            <a:lvl1pPr marL="0" indent="0">
              <a:buNone/>
              <a:defRPr sz="1500"/>
            </a:lvl1pPr>
            <a:lvl2pPr marL="342892" indent="0">
              <a:buNone/>
              <a:defRPr sz="1350"/>
            </a:lvl2pPr>
            <a:lvl3pPr marL="685783" indent="0">
              <a:buNone/>
              <a:defRPr sz="1200"/>
            </a:lvl3pPr>
            <a:lvl4pPr marL="1028675" indent="0">
              <a:buNone/>
              <a:defRPr sz="1050"/>
            </a:lvl4pPr>
            <a:lvl5pPr marL="1371566" indent="0">
              <a:buNone/>
              <a:defRPr sz="1050"/>
            </a:lvl5pPr>
            <a:lvl6pPr marL="1714457" indent="0">
              <a:buNone/>
              <a:defRPr sz="1050"/>
            </a:lvl6pPr>
            <a:lvl7pPr marL="2057348" indent="0">
              <a:buNone/>
              <a:defRPr sz="1050"/>
            </a:lvl7pPr>
            <a:lvl8pPr marL="2400240" indent="0">
              <a:buNone/>
              <a:defRPr sz="1050"/>
            </a:lvl8pPr>
            <a:lvl9pPr marL="2743132" indent="0">
              <a:buNone/>
              <a:defRPr sz="1050"/>
            </a:lvl9pPr>
          </a:lstStyle>
          <a:p>
            <a:pPr lvl="0"/>
            <a:r>
              <a:rPr lang="it-IT"/>
              <a:t>Fare clic per modificare stili del testo dello schema</a:t>
            </a:r>
          </a:p>
        </p:txBody>
      </p:sp>
      <p:sp>
        <p:nvSpPr>
          <p:cNvPr id="5" name="Rectangle 4">
            <a:extLst>
              <a:ext uri="{FF2B5EF4-FFF2-40B4-BE49-F238E27FC236}">
                <a16:creationId xmlns:a16="http://schemas.microsoft.com/office/drawing/2014/main" id="{4A284B6E-FAE6-3444-8D8F-B6DD3A5A5BE8}"/>
              </a:ext>
            </a:extLst>
          </p:cNvPr>
          <p:cNvSpPr>
            <a:spLocks noGrp="1" noChangeArrowheads="1"/>
          </p:cNvSpPr>
          <p:nvPr>
            <p:ph type="dt" sz="half" idx="10"/>
          </p:nvPr>
        </p:nvSpPr>
        <p:spPr/>
        <p:txBody>
          <a:bodyPr/>
          <a:lstStyle>
            <a:lvl1pPr>
              <a:defRPr/>
            </a:lvl1pPr>
          </a:lstStyle>
          <a:p>
            <a:pPr>
              <a:defRPr/>
            </a:pPr>
            <a:endParaRPr lang="it-IT" altLang="it-IT"/>
          </a:p>
        </p:txBody>
      </p:sp>
      <p:sp>
        <p:nvSpPr>
          <p:cNvPr id="6" name="Rectangle 5">
            <a:extLst>
              <a:ext uri="{FF2B5EF4-FFF2-40B4-BE49-F238E27FC236}">
                <a16:creationId xmlns:a16="http://schemas.microsoft.com/office/drawing/2014/main" id="{12A5BDB2-70DE-6E47-B642-0A3A4B3B9FA4}"/>
              </a:ext>
            </a:extLst>
          </p:cNvPr>
          <p:cNvSpPr>
            <a:spLocks noGrp="1" noChangeArrowheads="1"/>
          </p:cNvSpPr>
          <p:nvPr>
            <p:ph type="ftr" sz="quarter" idx="11"/>
          </p:nvPr>
        </p:nvSpPr>
        <p:spPr/>
        <p:txBody>
          <a:bodyPr/>
          <a:lstStyle>
            <a:lvl1pPr>
              <a:defRPr/>
            </a:lvl1pPr>
          </a:lstStyle>
          <a:p>
            <a:r>
              <a:rPr lang="it-IT" altLang="it-IT"/>
              <a:t>IRSPM 2024 - April, 16-18</a:t>
            </a:r>
          </a:p>
        </p:txBody>
      </p:sp>
      <p:sp>
        <p:nvSpPr>
          <p:cNvPr id="7" name="Rectangle 6">
            <a:extLst>
              <a:ext uri="{FF2B5EF4-FFF2-40B4-BE49-F238E27FC236}">
                <a16:creationId xmlns:a16="http://schemas.microsoft.com/office/drawing/2014/main" id="{1D989C2D-52DD-3F41-8318-2D21D600F1AE}"/>
              </a:ext>
            </a:extLst>
          </p:cNvPr>
          <p:cNvSpPr>
            <a:spLocks noGrp="1" noChangeArrowheads="1"/>
          </p:cNvSpPr>
          <p:nvPr>
            <p:ph type="sldNum" sz="quarter" idx="12"/>
          </p:nvPr>
        </p:nvSpPr>
        <p:spPr/>
        <p:txBody>
          <a:bodyPr/>
          <a:lstStyle>
            <a:lvl1pPr>
              <a:defRPr/>
            </a:lvl1pPr>
          </a:lstStyle>
          <a:p>
            <a:fld id="{79DCB931-D31B-794D-BE55-ABEC3A5291E3}" type="slidenum">
              <a:rPr lang="it-IT" altLang="it-IT"/>
              <a:pPr/>
              <a:t>‹N›</a:t>
            </a:fld>
            <a:endParaRPr lang="it-IT" altLang="it-IT"/>
          </a:p>
        </p:txBody>
      </p:sp>
      <p:pic>
        <p:nvPicPr>
          <p:cNvPr id="8" name="Immagine 7">
            <a:extLst>
              <a:ext uri="{FF2B5EF4-FFF2-40B4-BE49-F238E27FC236}">
                <a16:creationId xmlns:a16="http://schemas.microsoft.com/office/drawing/2014/main" id="{B488B187-5328-2B43-8455-EE9B0EA3DE77}"/>
              </a:ext>
            </a:extLst>
          </p:cNvPr>
          <p:cNvPicPr>
            <a:picLocks/>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941576" y="4384390"/>
            <a:ext cx="684000" cy="68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5">
            <a:extLst>
              <a:ext uri="{FF2B5EF4-FFF2-40B4-BE49-F238E27FC236}">
                <a16:creationId xmlns:a16="http://schemas.microsoft.com/office/drawing/2014/main" id="{3B67FC75-7542-CD93-04AC-AD36A638DE7E}"/>
              </a:ext>
            </a:extLst>
          </p:cNvPr>
          <p:cNvSpPr txBox="1">
            <a:spLocks noChangeArrowheads="1"/>
          </p:cNvSpPr>
          <p:nvPr userDrawn="1"/>
        </p:nvSpPr>
        <p:spPr>
          <a:xfrm>
            <a:off x="3157148" y="4726390"/>
            <a:ext cx="4197951" cy="384888"/>
          </a:xfrm>
          <a:prstGeom prst="rect">
            <a:avLst/>
          </a:prstGeom>
        </p:spPr>
        <p:txBody>
          <a:bodyPr/>
          <a:lstStyle>
            <a:defPPr>
              <a:defRPr lang="it-IT"/>
            </a:defPPr>
            <a:lvl1pPr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a:defRPr/>
            </a:pPr>
            <a:r>
              <a:rPr lang="pt-BR" sz="1200" dirty="0">
                <a:solidFill>
                  <a:schemeClr val="bg2">
                    <a:lumMod val="75000"/>
                  </a:schemeClr>
                </a:solidFill>
                <a:latin typeface="Garamond" panose="02020404030301010803" pitchFamily="18" charset="0"/>
                <a:cs typeface="Calibri" panose="020F0502020204030204" pitchFamily="34" charset="0"/>
              </a:rPr>
              <a:t>CONVEGNO SIDREA 2022 –  20-21 OCTOBER</a:t>
            </a:r>
            <a:endParaRPr lang="it-IT" altLang="it-IT" sz="1200" dirty="0"/>
          </a:p>
        </p:txBody>
      </p:sp>
    </p:spTree>
    <p:extLst>
      <p:ext uri="{BB962C8B-B14F-4D97-AF65-F5344CB8AC3E}">
        <p14:creationId xmlns:p14="http://schemas.microsoft.com/office/powerpoint/2010/main" val="29729563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sz="half" idx="1"/>
          </p:nvPr>
        </p:nvSpPr>
        <p:spPr>
          <a:xfrm>
            <a:off x="457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p:cNvSpPr>
            <a:spLocks noGrp="1"/>
          </p:cNvSpPr>
          <p:nvPr>
            <p:ph sz="half" idx="2"/>
          </p:nvPr>
        </p:nvSpPr>
        <p:spPr>
          <a:xfrm>
            <a:off x="4648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Rectangle 4">
            <a:extLst>
              <a:ext uri="{FF2B5EF4-FFF2-40B4-BE49-F238E27FC236}">
                <a16:creationId xmlns:a16="http://schemas.microsoft.com/office/drawing/2014/main" id="{AEF0AAA7-9EAB-594D-90C2-12D1AFBDC5DA}"/>
              </a:ext>
            </a:extLst>
          </p:cNvPr>
          <p:cNvSpPr>
            <a:spLocks noGrp="1" noChangeArrowheads="1"/>
          </p:cNvSpPr>
          <p:nvPr>
            <p:ph type="dt" sz="half" idx="10"/>
          </p:nvPr>
        </p:nvSpPr>
        <p:spPr/>
        <p:txBody>
          <a:bodyPr/>
          <a:lstStyle>
            <a:lvl1pPr>
              <a:defRPr dirty="0"/>
            </a:lvl1pPr>
          </a:lstStyle>
          <a:p>
            <a:pPr>
              <a:defRPr/>
            </a:pPr>
            <a:endParaRPr lang="it-IT" altLang="it-IT"/>
          </a:p>
        </p:txBody>
      </p:sp>
      <p:sp>
        <p:nvSpPr>
          <p:cNvPr id="7" name="Rectangle 5">
            <a:extLst>
              <a:ext uri="{FF2B5EF4-FFF2-40B4-BE49-F238E27FC236}">
                <a16:creationId xmlns:a16="http://schemas.microsoft.com/office/drawing/2014/main" id="{D8177D37-8711-AB43-ABD0-BCA4A321D185}"/>
              </a:ext>
            </a:extLst>
          </p:cNvPr>
          <p:cNvSpPr>
            <a:spLocks noGrp="1" noChangeArrowheads="1"/>
          </p:cNvSpPr>
          <p:nvPr>
            <p:ph type="ftr" sz="quarter" idx="11"/>
          </p:nvPr>
        </p:nvSpPr>
        <p:spPr/>
        <p:txBody>
          <a:bodyPr/>
          <a:lstStyle>
            <a:lvl1pPr>
              <a:defRPr/>
            </a:lvl1pPr>
          </a:lstStyle>
          <a:p>
            <a:r>
              <a:rPr lang="it-IT" altLang="it-IT"/>
              <a:t>IRSPM 2024 - April, 16-18</a:t>
            </a:r>
          </a:p>
        </p:txBody>
      </p:sp>
      <p:sp>
        <p:nvSpPr>
          <p:cNvPr id="8" name="Rectangle 6">
            <a:extLst>
              <a:ext uri="{FF2B5EF4-FFF2-40B4-BE49-F238E27FC236}">
                <a16:creationId xmlns:a16="http://schemas.microsoft.com/office/drawing/2014/main" id="{8F6A52ED-F886-7E46-B47E-0F0CF1A0CB9C}"/>
              </a:ext>
            </a:extLst>
          </p:cNvPr>
          <p:cNvSpPr>
            <a:spLocks noGrp="1" noChangeArrowheads="1"/>
          </p:cNvSpPr>
          <p:nvPr>
            <p:ph type="sldNum" sz="quarter" idx="12"/>
          </p:nvPr>
        </p:nvSpPr>
        <p:spPr/>
        <p:txBody>
          <a:bodyPr/>
          <a:lstStyle>
            <a:lvl1pPr>
              <a:defRPr/>
            </a:lvl1pPr>
          </a:lstStyle>
          <a:p>
            <a:fld id="{DD2FB26C-9BF7-B144-BA8F-88254A76150F}" type="slidenum">
              <a:rPr lang="it-IT" altLang="it-IT"/>
              <a:pPr/>
              <a:t>‹N›</a:t>
            </a:fld>
            <a:endParaRPr lang="it-IT" altLang="it-IT"/>
          </a:p>
        </p:txBody>
      </p:sp>
    </p:spTree>
    <p:extLst>
      <p:ext uri="{BB962C8B-B14F-4D97-AF65-F5344CB8AC3E}">
        <p14:creationId xmlns:p14="http://schemas.microsoft.com/office/powerpoint/2010/main" val="28395098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a:t>Fare clic per modificare lo stile del titolo</a:t>
            </a:r>
          </a:p>
        </p:txBody>
      </p:sp>
      <p:sp>
        <p:nvSpPr>
          <p:cNvPr id="3" name="Segnaposto testo 2"/>
          <p:cNvSpPr>
            <a:spLocks noGrp="1"/>
          </p:cNvSpPr>
          <p:nvPr>
            <p:ph type="body" idx="1"/>
          </p:nvPr>
        </p:nvSpPr>
        <p:spPr>
          <a:xfrm>
            <a:off x="457200" y="1151335"/>
            <a:ext cx="4040188" cy="479822"/>
          </a:xfrm>
        </p:spPr>
        <p:txBody>
          <a:bodyPr anchor="b"/>
          <a:lstStyle>
            <a:lvl1pPr marL="0" indent="0">
              <a:buNone/>
              <a:defRPr sz="1800" b="1"/>
            </a:lvl1pPr>
            <a:lvl2pPr marL="342892" indent="0">
              <a:buNone/>
              <a:defRPr sz="1500" b="1"/>
            </a:lvl2pPr>
            <a:lvl3pPr marL="685783" indent="0">
              <a:buNone/>
              <a:defRPr sz="1350" b="1"/>
            </a:lvl3pPr>
            <a:lvl4pPr marL="1028675" indent="0">
              <a:buNone/>
              <a:defRPr sz="1200" b="1"/>
            </a:lvl4pPr>
            <a:lvl5pPr marL="1371566" indent="0">
              <a:buNone/>
              <a:defRPr sz="1200" b="1"/>
            </a:lvl5pPr>
            <a:lvl6pPr marL="1714457" indent="0">
              <a:buNone/>
              <a:defRPr sz="1200" b="1"/>
            </a:lvl6pPr>
            <a:lvl7pPr marL="2057348" indent="0">
              <a:buNone/>
              <a:defRPr sz="1200" b="1"/>
            </a:lvl7pPr>
            <a:lvl8pPr marL="2400240" indent="0">
              <a:buNone/>
              <a:defRPr sz="1200" b="1"/>
            </a:lvl8pPr>
            <a:lvl9pPr marL="2743132" indent="0">
              <a:buNone/>
              <a:defRPr sz="1200" b="1"/>
            </a:lvl9pPr>
          </a:lstStyle>
          <a:p>
            <a:pPr lvl="0"/>
            <a:r>
              <a:rPr lang="it-IT"/>
              <a:t>Fare clic per modificare stili del testo dello schema</a:t>
            </a:r>
          </a:p>
        </p:txBody>
      </p:sp>
      <p:sp>
        <p:nvSpPr>
          <p:cNvPr id="4" name="Segnaposto contenuto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p:cNvSpPr>
            <a:spLocks noGrp="1"/>
          </p:cNvSpPr>
          <p:nvPr>
            <p:ph type="body" sz="quarter" idx="3"/>
          </p:nvPr>
        </p:nvSpPr>
        <p:spPr>
          <a:xfrm>
            <a:off x="4645030" y="1151335"/>
            <a:ext cx="4041775" cy="479822"/>
          </a:xfrm>
        </p:spPr>
        <p:txBody>
          <a:bodyPr anchor="b"/>
          <a:lstStyle>
            <a:lvl1pPr marL="0" indent="0">
              <a:buNone/>
              <a:defRPr sz="1800" b="1"/>
            </a:lvl1pPr>
            <a:lvl2pPr marL="342892" indent="0">
              <a:buNone/>
              <a:defRPr sz="1500" b="1"/>
            </a:lvl2pPr>
            <a:lvl3pPr marL="685783" indent="0">
              <a:buNone/>
              <a:defRPr sz="1350" b="1"/>
            </a:lvl3pPr>
            <a:lvl4pPr marL="1028675" indent="0">
              <a:buNone/>
              <a:defRPr sz="1200" b="1"/>
            </a:lvl4pPr>
            <a:lvl5pPr marL="1371566" indent="0">
              <a:buNone/>
              <a:defRPr sz="1200" b="1"/>
            </a:lvl5pPr>
            <a:lvl6pPr marL="1714457" indent="0">
              <a:buNone/>
              <a:defRPr sz="1200" b="1"/>
            </a:lvl6pPr>
            <a:lvl7pPr marL="2057348" indent="0">
              <a:buNone/>
              <a:defRPr sz="1200" b="1"/>
            </a:lvl7pPr>
            <a:lvl8pPr marL="2400240" indent="0">
              <a:buNone/>
              <a:defRPr sz="1200" b="1"/>
            </a:lvl8pPr>
            <a:lvl9pPr marL="2743132" indent="0">
              <a:buNone/>
              <a:defRPr sz="1200" b="1"/>
            </a:lvl9pPr>
          </a:lstStyle>
          <a:p>
            <a:pPr lvl="0"/>
            <a:r>
              <a:rPr lang="it-IT"/>
              <a:t>Fare clic per modificare stili del testo dello schema</a:t>
            </a:r>
          </a:p>
        </p:txBody>
      </p:sp>
      <p:sp>
        <p:nvSpPr>
          <p:cNvPr id="6" name="Segnaposto contenuto 5"/>
          <p:cNvSpPr>
            <a:spLocks noGrp="1"/>
          </p:cNvSpPr>
          <p:nvPr>
            <p:ph sz="quarter" idx="4"/>
          </p:nvPr>
        </p:nvSpPr>
        <p:spPr>
          <a:xfrm>
            <a:off x="4645030"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Rectangle 5">
            <a:extLst>
              <a:ext uri="{FF2B5EF4-FFF2-40B4-BE49-F238E27FC236}">
                <a16:creationId xmlns:a16="http://schemas.microsoft.com/office/drawing/2014/main" id="{647A2EE5-BD4C-411D-153D-592B088E2FED}"/>
              </a:ext>
            </a:extLst>
          </p:cNvPr>
          <p:cNvSpPr>
            <a:spLocks noGrp="1" noChangeArrowheads="1"/>
          </p:cNvSpPr>
          <p:nvPr>
            <p:ph type="ftr" sz="quarter" idx="11"/>
          </p:nvPr>
        </p:nvSpPr>
        <p:spPr>
          <a:xfrm>
            <a:off x="3124200" y="4683919"/>
            <a:ext cx="2895600" cy="357188"/>
          </a:xfrm>
        </p:spPr>
        <p:txBody>
          <a:bodyPr/>
          <a:lstStyle>
            <a:lvl1pPr>
              <a:defRPr/>
            </a:lvl1pPr>
          </a:lstStyle>
          <a:p>
            <a:r>
              <a:rPr lang="it-IT" altLang="it-IT"/>
              <a:t>IRSPM 2024 - April, 16-18</a:t>
            </a:r>
          </a:p>
        </p:txBody>
      </p:sp>
    </p:spTree>
    <p:extLst>
      <p:ext uri="{BB962C8B-B14F-4D97-AF65-F5344CB8AC3E}">
        <p14:creationId xmlns:p14="http://schemas.microsoft.com/office/powerpoint/2010/main" val="12368282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4" name="Rectangle 4">
            <a:extLst>
              <a:ext uri="{FF2B5EF4-FFF2-40B4-BE49-F238E27FC236}">
                <a16:creationId xmlns:a16="http://schemas.microsoft.com/office/drawing/2014/main" id="{F8DAC25A-44D4-F34B-94A4-362184424013}"/>
              </a:ext>
            </a:extLst>
          </p:cNvPr>
          <p:cNvSpPr>
            <a:spLocks noGrp="1" noChangeArrowheads="1"/>
          </p:cNvSpPr>
          <p:nvPr>
            <p:ph type="dt" sz="half" idx="10"/>
          </p:nvPr>
        </p:nvSpPr>
        <p:spPr/>
        <p:txBody>
          <a:bodyPr/>
          <a:lstStyle>
            <a:lvl1pPr>
              <a:defRPr/>
            </a:lvl1pPr>
          </a:lstStyle>
          <a:p>
            <a:pPr>
              <a:defRPr/>
            </a:pPr>
            <a:endParaRPr lang="it-IT" altLang="it-IT"/>
          </a:p>
        </p:txBody>
      </p:sp>
      <p:sp>
        <p:nvSpPr>
          <p:cNvPr id="6" name="Rectangle 6">
            <a:extLst>
              <a:ext uri="{FF2B5EF4-FFF2-40B4-BE49-F238E27FC236}">
                <a16:creationId xmlns:a16="http://schemas.microsoft.com/office/drawing/2014/main" id="{2E9C29D3-99A9-6446-865B-2D59FF35909D}"/>
              </a:ext>
            </a:extLst>
          </p:cNvPr>
          <p:cNvSpPr>
            <a:spLocks noGrp="1" noChangeArrowheads="1"/>
          </p:cNvSpPr>
          <p:nvPr>
            <p:ph type="sldNum" sz="quarter" idx="12"/>
          </p:nvPr>
        </p:nvSpPr>
        <p:spPr/>
        <p:txBody>
          <a:bodyPr/>
          <a:lstStyle>
            <a:lvl1pPr>
              <a:defRPr/>
            </a:lvl1pPr>
          </a:lstStyle>
          <a:p>
            <a:fld id="{D551703C-DCCE-A545-82A4-C03FC39808CF}" type="slidenum">
              <a:rPr lang="it-IT" altLang="it-IT"/>
              <a:pPr/>
              <a:t>‹N›</a:t>
            </a:fld>
            <a:endParaRPr lang="it-IT" altLang="it-IT"/>
          </a:p>
        </p:txBody>
      </p:sp>
      <p:pic>
        <p:nvPicPr>
          <p:cNvPr id="8" name="Immagine 7">
            <a:extLst>
              <a:ext uri="{FF2B5EF4-FFF2-40B4-BE49-F238E27FC236}">
                <a16:creationId xmlns:a16="http://schemas.microsoft.com/office/drawing/2014/main" id="{7A806D55-2F14-4A42-BE9F-BB62B5D5038A}"/>
              </a:ext>
            </a:extLst>
          </p:cNvPr>
          <p:cNvPicPr>
            <a:picLocks/>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222946" y="4341919"/>
            <a:ext cx="684000" cy="68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5">
            <a:extLst>
              <a:ext uri="{FF2B5EF4-FFF2-40B4-BE49-F238E27FC236}">
                <a16:creationId xmlns:a16="http://schemas.microsoft.com/office/drawing/2014/main" id="{41B97617-66D3-9812-E7E1-3C14C98488C3}"/>
              </a:ext>
            </a:extLst>
          </p:cNvPr>
          <p:cNvSpPr txBox="1">
            <a:spLocks noChangeArrowheads="1"/>
          </p:cNvSpPr>
          <p:nvPr userDrawn="1"/>
        </p:nvSpPr>
        <p:spPr>
          <a:xfrm>
            <a:off x="2953737" y="4687838"/>
            <a:ext cx="4197951" cy="384888"/>
          </a:xfrm>
          <a:prstGeom prst="rect">
            <a:avLst/>
          </a:prstGeom>
        </p:spPr>
        <p:txBody>
          <a:bodyPr/>
          <a:lstStyle>
            <a:defPPr>
              <a:defRPr lang="it-IT"/>
            </a:defPPr>
            <a:lvl1pPr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a:defRPr/>
            </a:pPr>
            <a:r>
              <a:rPr lang="pt-BR" sz="1200">
                <a:solidFill>
                  <a:schemeClr val="bg2">
                    <a:lumMod val="75000"/>
                  </a:schemeClr>
                </a:solidFill>
                <a:latin typeface="Garamond" panose="02020404030301010803" pitchFamily="18" charset="0"/>
                <a:cs typeface="Calibri" panose="020F0502020204030204" pitchFamily="34" charset="0"/>
              </a:rPr>
              <a:t>CONVEGNO SIDREA 2022 –  20-21 OCTOBER</a:t>
            </a:r>
            <a:endParaRPr lang="it-IT" altLang="it-IT" sz="1200"/>
          </a:p>
        </p:txBody>
      </p:sp>
      <p:sp>
        <p:nvSpPr>
          <p:cNvPr id="5" name="Rectangle 5">
            <a:extLst>
              <a:ext uri="{FF2B5EF4-FFF2-40B4-BE49-F238E27FC236}">
                <a16:creationId xmlns:a16="http://schemas.microsoft.com/office/drawing/2014/main" id="{61CF348A-1BAE-4B79-0046-D7226C86D124}"/>
              </a:ext>
            </a:extLst>
          </p:cNvPr>
          <p:cNvSpPr>
            <a:spLocks noGrp="1" noChangeArrowheads="1"/>
          </p:cNvSpPr>
          <p:nvPr>
            <p:ph type="ftr" sz="quarter" idx="11"/>
          </p:nvPr>
        </p:nvSpPr>
        <p:spPr>
          <a:xfrm>
            <a:off x="3124200" y="4683919"/>
            <a:ext cx="2895600" cy="357188"/>
          </a:xfrm>
        </p:spPr>
        <p:txBody>
          <a:bodyPr/>
          <a:lstStyle>
            <a:lvl1pPr>
              <a:defRPr/>
            </a:lvl1pPr>
          </a:lstStyle>
          <a:p>
            <a:r>
              <a:rPr lang="it-IT" altLang="it-IT"/>
              <a:t>IRSPM 2024 - April, 16-18</a:t>
            </a:r>
          </a:p>
        </p:txBody>
      </p:sp>
    </p:spTree>
    <p:extLst>
      <p:ext uri="{BB962C8B-B14F-4D97-AF65-F5344CB8AC3E}">
        <p14:creationId xmlns:p14="http://schemas.microsoft.com/office/powerpoint/2010/main" val="23906751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3" name="Rectangle 4">
            <a:extLst>
              <a:ext uri="{FF2B5EF4-FFF2-40B4-BE49-F238E27FC236}">
                <a16:creationId xmlns:a16="http://schemas.microsoft.com/office/drawing/2014/main" id="{195DEAE9-F867-1B47-B2E1-9B9C4B3B676B}"/>
              </a:ext>
            </a:extLst>
          </p:cNvPr>
          <p:cNvSpPr>
            <a:spLocks noGrp="1" noChangeArrowheads="1"/>
          </p:cNvSpPr>
          <p:nvPr>
            <p:ph type="dt" sz="half" idx="10"/>
          </p:nvPr>
        </p:nvSpPr>
        <p:spPr/>
        <p:txBody>
          <a:bodyPr/>
          <a:lstStyle>
            <a:lvl1pPr>
              <a:defRPr/>
            </a:lvl1pPr>
          </a:lstStyle>
          <a:p>
            <a:pPr>
              <a:defRPr/>
            </a:pPr>
            <a:endParaRPr lang="it-IT" altLang="it-IT"/>
          </a:p>
        </p:txBody>
      </p:sp>
      <p:sp>
        <p:nvSpPr>
          <p:cNvPr id="5" name="Rectangle 6">
            <a:extLst>
              <a:ext uri="{FF2B5EF4-FFF2-40B4-BE49-F238E27FC236}">
                <a16:creationId xmlns:a16="http://schemas.microsoft.com/office/drawing/2014/main" id="{E0974107-CE13-234A-94CE-CBA0E073781C}"/>
              </a:ext>
            </a:extLst>
          </p:cNvPr>
          <p:cNvSpPr>
            <a:spLocks noGrp="1" noChangeArrowheads="1"/>
          </p:cNvSpPr>
          <p:nvPr>
            <p:ph type="sldNum" sz="quarter" idx="12"/>
          </p:nvPr>
        </p:nvSpPr>
        <p:spPr/>
        <p:txBody>
          <a:bodyPr/>
          <a:lstStyle>
            <a:lvl1pPr>
              <a:defRPr/>
            </a:lvl1pPr>
          </a:lstStyle>
          <a:p>
            <a:fld id="{9E045ACB-4F80-CC4E-A075-38B6156E4EC8}" type="slidenum">
              <a:rPr lang="it-IT" altLang="it-IT"/>
              <a:pPr/>
              <a:t>‹N›</a:t>
            </a:fld>
            <a:endParaRPr lang="it-IT" altLang="it-IT"/>
          </a:p>
        </p:txBody>
      </p:sp>
      <p:pic>
        <p:nvPicPr>
          <p:cNvPr id="6" name="Immagine 5">
            <a:extLst>
              <a:ext uri="{FF2B5EF4-FFF2-40B4-BE49-F238E27FC236}">
                <a16:creationId xmlns:a16="http://schemas.microsoft.com/office/drawing/2014/main" id="{391925BB-BE78-7545-8A22-A1A201057032}"/>
              </a:ext>
            </a:extLst>
          </p:cNvPr>
          <p:cNvPicPr>
            <a:picLocks/>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218488" y="4357107"/>
            <a:ext cx="684000" cy="68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5">
            <a:extLst>
              <a:ext uri="{FF2B5EF4-FFF2-40B4-BE49-F238E27FC236}">
                <a16:creationId xmlns:a16="http://schemas.microsoft.com/office/drawing/2014/main" id="{F1A812CF-4D3A-0CB7-8CFC-92CD81412164}"/>
              </a:ext>
            </a:extLst>
          </p:cNvPr>
          <p:cNvSpPr txBox="1">
            <a:spLocks noChangeArrowheads="1"/>
          </p:cNvSpPr>
          <p:nvPr userDrawn="1"/>
        </p:nvSpPr>
        <p:spPr>
          <a:xfrm>
            <a:off x="2857310" y="4683919"/>
            <a:ext cx="4197951" cy="384888"/>
          </a:xfrm>
          <a:prstGeom prst="rect">
            <a:avLst/>
          </a:prstGeom>
        </p:spPr>
        <p:txBody>
          <a:bodyPr/>
          <a:lstStyle>
            <a:defPPr>
              <a:defRPr lang="it-IT"/>
            </a:defPPr>
            <a:lvl1pPr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a:defRPr/>
            </a:pPr>
            <a:r>
              <a:rPr lang="pt-BR" sz="1200" dirty="0">
                <a:solidFill>
                  <a:schemeClr val="bg2">
                    <a:lumMod val="75000"/>
                  </a:schemeClr>
                </a:solidFill>
                <a:latin typeface="Garamond" panose="02020404030301010803" pitchFamily="18" charset="0"/>
                <a:cs typeface="Calibri" panose="020F0502020204030204" pitchFamily="34" charset="0"/>
              </a:rPr>
              <a:t>CONVEGNO SIDREA 2022 –  20-21 OCTOBER</a:t>
            </a:r>
            <a:endParaRPr lang="it-IT" altLang="it-IT" sz="1200" dirty="0"/>
          </a:p>
        </p:txBody>
      </p:sp>
      <p:sp>
        <p:nvSpPr>
          <p:cNvPr id="2" name="Rectangle 5">
            <a:extLst>
              <a:ext uri="{FF2B5EF4-FFF2-40B4-BE49-F238E27FC236}">
                <a16:creationId xmlns:a16="http://schemas.microsoft.com/office/drawing/2014/main" id="{8BC3C65F-71C8-0A3C-6248-DB226AC4ADAE}"/>
              </a:ext>
            </a:extLst>
          </p:cNvPr>
          <p:cNvSpPr>
            <a:spLocks noGrp="1" noChangeArrowheads="1"/>
          </p:cNvSpPr>
          <p:nvPr>
            <p:ph type="ftr" sz="quarter" idx="11"/>
          </p:nvPr>
        </p:nvSpPr>
        <p:spPr>
          <a:xfrm>
            <a:off x="3124200" y="4683919"/>
            <a:ext cx="2895600" cy="357188"/>
          </a:xfrm>
        </p:spPr>
        <p:txBody>
          <a:bodyPr/>
          <a:lstStyle>
            <a:lvl1pPr>
              <a:defRPr/>
            </a:lvl1pPr>
          </a:lstStyle>
          <a:p>
            <a:r>
              <a:rPr lang="it-IT" altLang="it-IT"/>
              <a:t>IRSPM 2024 - April, 16-18</a:t>
            </a:r>
          </a:p>
        </p:txBody>
      </p:sp>
    </p:spTree>
    <p:extLst>
      <p:ext uri="{BB962C8B-B14F-4D97-AF65-F5344CB8AC3E}">
        <p14:creationId xmlns:p14="http://schemas.microsoft.com/office/powerpoint/2010/main" val="198347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5" y="204787"/>
            <a:ext cx="3008313" cy="871538"/>
          </a:xfrm>
        </p:spPr>
        <p:txBody>
          <a:bodyPr anchor="b"/>
          <a:lstStyle>
            <a:lvl1pPr algn="l">
              <a:defRPr sz="1500" b="1"/>
            </a:lvl1pPr>
          </a:lstStyle>
          <a:p>
            <a:r>
              <a:rPr lang="it-IT"/>
              <a:t>Fare clic per modificare lo stile del titolo</a:t>
            </a:r>
          </a:p>
        </p:txBody>
      </p:sp>
      <p:sp>
        <p:nvSpPr>
          <p:cNvPr id="3" name="Segnaposto contenuto 2"/>
          <p:cNvSpPr>
            <a:spLocks noGrp="1"/>
          </p:cNvSpPr>
          <p:nvPr>
            <p:ph idx="1"/>
          </p:nvPr>
        </p:nvSpPr>
        <p:spPr>
          <a:xfrm>
            <a:off x="3575050" y="204790"/>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p:cNvSpPr>
            <a:spLocks noGrp="1"/>
          </p:cNvSpPr>
          <p:nvPr>
            <p:ph type="body" sz="half" idx="2"/>
          </p:nvPr>
        </p:nvSpPr>
        <p:spPr>
          <a:xfrm>
            <a:off x="457205" y="1076328"/>
            <a:ext cx="3008313" cy="3518297"/>
          </a:xfrm>
        </p:spPr>
        <p:txBody>
          <a:bodyPr/>
          <a:lstStyle>
            <a:lvl1pPr marL="0" indent="0">
              <a:buNone/>
              <a:defRPr sz="1050"/>
            </a:lvl1pPr>
            <a:lvl2pPr marL="342892" indent="0">
              <a:buNone/>
              <a:defRPr sz="900"/>
            </a:lvl2pPr>
            <a:lvl3pPr marL="685783" indent="0">
              <a:buNone/>
              <a:defRPr sz="750"/>
            </a:lvl3pPr>
            <a:lvl4pPr marL="1028675" indent="0">
              <a:buNone/>
              <a:defRPr sz="675"/>
            </a:lvl4pPr>
            <a:lvl5pPr marL="1371566" indent="0">
              <a:buNone/>
              <a:defRPr sz="675"/>
            </a:lvl5pPr>
            <a:lvl6pPr marL="1714457" indent="0">
              <a:buNone/>
              <a:defRPr sz="675"/>
            </a:lvl6pPr>
            <a:lvl7pPr marL="2057348" indent="0">
              <a:buNone/>
              <a:defRPr sz="675"/>
            </a:lvl7pPr>
            <a:lvl8pPr marL="2400240" indent="0">
              <a:buNone/>
              <a:defRPr sz="675"/>
            </a:lvl8pPr>
            <a:lvl9pPr marL="2743132" indent="0">
              <a:buNone/>
              <a:defRPr sz="675"/>
            </a:lvl9pPr>
          </a:lstStyle>
          <a:p>
            <a:pPr lvl="0"/>
            <a:r>
              <a:rPr lang="it-IT"/>
              <a:t>Fare clic per modificare stili del testo dello schema</a:t>
            </a:r>
          </a:p>
        </p:txBody>
      </p:sp>
      <p:sp>
        <p:nvSpPr>
          <p:cNvPr id="6" name="Rectangle 4">
            <a:extLst>
              <a:ext uri="{FF2B5EF4-FFF2-40B4-BE49-F238E27FC236}">
                <a16:creationId xmlns:a16="http://schemas.microsoft.com/office/drawing/2014/main" id="{AE6FE898-6145-0F49-9E68-CDFC1201B519}"/>
              </a:ext>
            </a:extLst>
          </p:cNvPr>
          <p:cNvSpPr>
            <a:spLocks noGrp="1" noChangeArrowheads="1"/>
          </p:cNvSpPr>
          <p:nvPr>
            <p:ph type="dt" sz="half" idx="10"/>
          </p:nvPr>
        </p:nvSpPr>
        <p:spPr/>
        <p:txBody>
          <a:bodyPr/>
          <a:lstStyle>
            <a:lvl1pPr>
              <a:defRPr/>
            </a:lvl1pPr>
          </a:lstStyle>
          <a:p>
            <a:pPr>
              <a:defRPr/>
            </a:pPr>
            <a:endParaRPr lang="it-IT" altLang="it-IT"/>
          </a:p>
        </p:txBody>
      </p:sp>
      <p:sp>
        <p:nvSpPr>
          <p:cNvPr id="7" name="Rectangle 5">
            <a:extLst>
              <a:ext uri="{FF2B5EF4-FFF2-40B4-BE49-F238E27FC236}">
                <a16:creationId xmlns:a16="http://schemas.microsoft.com/office/drawing/2014/main" id="{C9B20B7E-9A2F-3E41-A5C7-618A6D832337}"/>
              </a:ext>
            </a:extLst>
          </p:cNvPr>
          <p:cNvSpPr>
            <a:spLocks noGrp="1" noChangeArrowheads="1"/>
          </p:cNvSpPr>
          <p:nvPr>
            <p:ph type="ftr" sz="quarter" idx="11"/>
          </p:nvPr>
        </p:nvSpPr>
        <p:spPr/>
        <p:txBody>
          <a:bodyPr/>
          <a:lstStyle>
            <a:lvl1pPr>
              <a:defRPr/>
            </a:lvl1pPr>
          </a:lstStyle>
          <a:p>
            <a:r>
              <a:rPr lang="it-IT" altLang="it-IT"/>
              <a:t>IRSPM 2024 - April, 16-18</a:t>
            </a:r>
          </a:p>
        </p:txBody>
      </p:sp>
      <p:sp>
        <p:nvSpPr>
          <p:cNvPr id="8" name="Rectangle 6">
            <a:extLst>
              <a:ext uri="{FF2B5EF4-FFF2-40B4-BE49-F238E27FC236}">
                <a16:creationId xmlns:a16="http://schemas.microsoft.com/office/drawing/2014/main" id="{FE50D8E6-1D7F-3047-B562-A4ECB5A9665A}"/>
              </a:ext>
            </a:extLst>
          </p:cNvPr>
          <p:cNvSpPr>
            <a:spLocks noGrp="1" noChangeArrowheads="1"/>
          </p:cNvSpPr>
          <p:nvPr>
            <p:ph type="sldNum" sz="quarter" idx="12"/>
          </p:nvPr>
        </p:nvSpPr>
        <p:spPr/>
        <p:txBody>
          <a:bodyPr/>
          <a:lstStyle>
            <a:lvl1pPr>
              <a:defRPr/>
            </a:lvl1pPr>
          </a:lstStyle>
          <a:p>
            <a:fld id="{3503B71C-D8FA-A443-AA29-DFE59B722BFA}" type="slidenum">
              <a:rPr lang="it-IT" altLang="it-IT"/>
              <a:pPr/>
              <a:t>‹N›</a:t>
            </a:fld>
            <a:endParaRPr lang="it-IT" altLang="it-IT"/>
          </a:p>
        </p:txBody>
      </p:sp>
      <p:sp>
        <p:nvSpPr>
          <p:cNvPr id="9" name="Rectangle 5">
            <a:extLst>
              <a:ext uri="{FF2B5EF4-FFF2-40B4-BE49-F238E27FC236}">
                <a16:creationId xmlns:a16="http://schemas.microsoft.com/office/drawing/2014/main" id="{81827196-0ECE-D5C8-9C18-89AB42B0C229}"/>
              </a:ext>
            </a:extLst>
          </p:cNvPr>
          <p:cNvSpPr txBox="1">
            <a:spLocks noChangeArrowheads="1"/>
          </p:cNvSpPr>
          <p:nvPr userDrawn="1"/>
        </p:nvSpPr>
        <p:spPr>
          <a:xfrm>
            <a:off x="2857310" y="4683919"/>
            <a:ext cx="4197951" cy="384888"/>
          </a:xfrm>
          <a:prstGeom prst="rect">
            <a:avLst/>
          </a:prstGeom>
        </p:spPr>
        <p:txBody>
          <a:bodyPr/>
          <a:lstStyle>
            <a:defPPr>
              <a:defRPr lang="it-IT"/>
            </a:defPPr>
            <a:lvl1pPr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a:defRPr/>
            </a:pPr>
            <a:r>
              <a:rPr lang="pt-BR" sz="1200" dirty="0">
                <a:solidFill>
                  <a:schemeClr val="bg2">
                    <a:lumMod val="75000"/>
                  </a:schemeClr>
                </a:solidFill>
                <a:latin typeface="Garamond" panose="02020404030301010803" pitchFamily="18" charset="0"/>
                <a:cs typeface="Calibri" panose="020F0502020204030204" pitchFamily="34" charset="0"/>
              </a:rPr>
              <a:t>CONVEGNO SIDREA 2022 –  20-21 OCTOBER</a:t>
            </a:r>
            <a:endParaRPr lang="it-IT" altLang="it-IT" sz="1200" dirty="0"/>
          </a:p>
        </p:txBody>
      </p:sp>
    </p:spTree>
    <p:extLst>
      <p:ext uri="{BB962C8B-B14F-4D97-AF65-F5344CB8AC3E}">
        <p14:creationId xmlns:p14="http://schemas.microsoft.com/office/powerpoint/2010/main" val="24775135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3600451"/>
            <a:ext cx="5486400" cy="425054"/>
          </a:xfrm>
        </p:spPr>
        <p:txBody>
          <a:bodyPr anchor="b"/>
          <a:lstStyle>
            <a:lvl1pPr algn="l">
              <a:defRPr sz="1500" b="1"/>
            </a:lvl1pPr>
          </a:lstStyle>
          <a:p>
            <a:r>
              <a:rPr lang="it-IT"/>
              <a:t>Fare clic per modificare lo stile del titolo</a:t>
            </a:r>
          </a:p>
        </p:txBody>
      </p:sp>
      <p:sp>
        <p:nvSpPr>
          <p:cNvPr id="3" name="Segnaposto immagine 2"/>
          <p:cNvSpPr>
            <a:spLocks noGrp="1"/>
          </p:cNvSpPr>
          <p:nvPr>
            <p:ph type="pic" idx="1"/>
          </p:nvPr>
        </p:nvSpPr>
        <p:spPr>
          <a:xfrm>
            <a:off x="1792288" y="459581"/>
            <a:ext cx="5486400" cy="3086100"/>
          </a:xfrm>
        </p:spPr>
        <p:txBody>
          <a:bodyPr/>
          <a:lstStyle>
            <a:lvl1pPr marL="0" indent="0">
              <a:buNone/>
              <a:defRPr sz="2400"/>
            </a:lvl1pPr>
            <a:lvl2pPr marL="342892" indent="0">
              <a:buNone/>
              <a:defRPr sz="2100"/>
            </a:lvl2pPr>
            <a:lvl3pPr marL="685783" indent="0">
              <a:buNone/>
              <a:defRPr sz="1800"/>
            </a:lvl3pPr>
            <a:lvl4pPr marL="1028675" indent="0">
              <a:buNone/>
              <a:defRPr sz="1500"/>
            </a:lvl4pPr>
            <a:lvl5pPr marL="1371566" indent="0">
              <a:buNone/>
              <a:defRPr sz="1500"/>
            </a:lvl5pPr>
            <a:lvl6pPr marL="1714457" indent="0">
              <a:buNone/>
              <a:defRPr sz="1500"/>
            </a:lvl6pPr>
            <a:lvl7pPr marL="2057348" indent="0">
              <a:buNone/>
              <a:defRPr sz="1500"/>
            </a:lvl7pPr>
            <a:lvl8pPr marL="2400240" indent="0">
              <a:buNone/>
              <a:defRPr sz="1500"/>
            </a:lvl8pPr>
            <a:lvl9pPr marL="2743132" indent="0">
              <a:buNone/>
              <a:defRPr sz="1500"/>
            </a:lvl9pPr>
          </a:lstStyle>
          <a:p>
            <a:pPr lvl="0"/>
            <a:endParaRPr lang="it-IT" noProof="0"/>
          </a:p>
        </p:txBody>
      </p:sp>
      <p:sp>
        <p:nvSpPr>
          <p:cNvPr id="4" name="Segnaposto testo 3"/>
          <p:cNvSpPr>
            <a:spLocks noGrp="1"/>
          </p:cNvSpPr>
          <p:nvPr>
            <p:ph type="body" sz="half" idx="2"/>
          </p:nvPr>
        </p:nvSpPr>
        <p:spPr>
          <a:xfrm>
            <a:off x="1792288" y="4025505"/>
            <a:ext cx="5486400" cy="603647"/>
          </a:xfrm>
        </p:spPr>
        <p:txBody>
          <a:bodyPr/>
          <a:lstStyle>
            <a:lvl1pPr marL="0" indent="0">
              <a:buNone/>
              <a:defRPr sz="1050"/>
            </a:lvl1pPr>
            <a:lvl2pPr marL="342892" indent="0">
              <a:buNone/>
              <a:defRPr sz="900"/>
            </a:lvl2pPr>
            <a:lvl3pPr marL="685783" indent="0">
              <a:buNone/>
              <a:defRPr sz="750"/>
            </a:lvl3pPr>
            <a:lvl4pPr marL="1028675" indent="0">
              <a:buNone/>
              <a:defRPr sz="675"/>
            </a:lvl4pPr>
            <a:lvl5pPr marL="1371566" indent="0">
              <a:buNone/>
              <a:defRPr sz="675"/>
            </a:lvl5pPr>
            <a:lvl6pPr marL="1714457" indent="0">
              <a:buNone/>
              <a:defRPr sz="675"/>
            </a:lvl6pPr>
            <a:lvl7pPr marL="2057348" indent="0">
              <a:buNone/>
              <a:defRPr sz="675"/>
            </a:lvl7pPr>
            <a:lvl8pPr marL="2400240" indent="0">
              <a:buNone/>
              <a:defRPr sz="675"/>
            </a:lvl8pPr>
            <a:lvl9pPr marL="2743132" indent="0">
              <a:buNone/>
              <a:defRPr sz="675"/>
            </a:lvl9pPr>
          </a:lstStyle>
          <a:p>
            <a:pPr lvl="0"/>
            <a:r>
              <a:rPr lang="it-IT"/>
              <a:t>Fare clic per modificare stili del testo dello schema</a:t>
            </a:r>
          </a:p>
        </p:txBody>
      </p:sp>
      <p:sp>
        <p:nvSpPr>
          <p:cNvPr id="6" name="Rectangle 4">
            <a:extLst>
              <a:ext uri="{FF2B5EF4-FFF2-40B4-BE49-F238E27FC236}">
                <a16:creationId xmlns:a16="http://schemas.microsoft.com/office/drawing/2014/main" id="{FBAD6C98-64C9-404F-9FA4-03806014A015}"/>
              </a:ext>
            </a:extLst>
          </p:cNvPr>
          <p:cNvSpPr>
            <a:spLocks noGrp="1" noChangeArrowheads="1"/>
          </p:cNvSpPr>
          <p:nvPr>
            <p:ph type="dt" sz="half" idx="10"/>
          </p:nvPr>
        </p:nvSpPr>
        <p:spPr/>
        <p:txBody>
          <a:bodyPr/>
          <a:lstStyle>
            <a:lvl1pPr>
              <a:defRPr/>
            </a:lvl1pPr>
          </a:lstStyle>
          <a:p>
            <a:pPr>
              <a:defRPr/>
            </a:pPr>
            <a:endParaRPr lang="it-IT" altLang="it-IT"/>
          </a:p>
        </p:txBody>
      </p:sp>
      <p:sp>
        <p:nvSpPr>
          <p:cNvPr id="7" name="Rectangle 5">
            <a:extLst>
              <a:ext uri="{FF2B5EF4-FFF2-40B4-BE49-F238E27FC236}">
                <a16:creationId xmlns:a16="http://schemas.microsoft.com/office/drawing/2014/main" id="{255DBEC2-3D6B-1E45-8A26-F7A49BD29B0A}"/>
              </a:ext>
            </a:extLst>
          </p:cNvPr>
          <p:cNvSpPr>
            <a:spLocks noGrp="1" noChangeArrowheads="1"/>
          </p:cNvSpPr>
          <p:nvPr>
            <p:ph type="ftr" sz="quarter" idx="11"/>
          </p:nvPr>
        </p:nvSpPr>
        <p:spPr/>
        <p:txBody>
          <a:bodyPr/>
          <a:lstStyle>
            <a:lvl1pPr>
              <a:defRPr/>
            </a:lvl1pPr>
          </a:lstStyle>
          <a:p>
            <a:r>
              <a:rPr lang="it-IT" altLang="it-IT"/>
              <a:t>IRSPM 2024 - April, 16-18</a:t>
            </a:r>
          </a:p>
        </p:txBody>
      </p:sp>
      <p:sp>
        <p:nvSpPr>
          <p:cNvPr id="8" name="Rectangle 6">
            <a:extLst>
              <a:ext uri="{FF2B5EF4-FFF2-40B4-BE49-F238E27FC236}">
                <a16:creationId xmlns:a16="http://schemas.microsoft.com/office/drawing/2014/main" id="{630C5550-E99B-3543-80E0-D2A4338AD822}"/>
              </a:ext>
            </a:extLst>
          </p:cNvPr>
          <p:cNvSpPr>
            <a:spLocks noGrp="1" noChangeArrowheads="1"/>
          </p:cNvSpPr>
          <p:nvPr>
            <p:ph type="sldNum" sz="quarter" idx="12"/>
          </p:nvPr>
        </p:nvSpPr>
        <p:spPr/>
        <p:txBody>
          <a:bodyPr/>
          <a:lstStyle>
            <a:lvl1pPr>
              <a:defRPr/>
            </a:lvl1pPr>
          </a:lstStyle>
          <a:p>
            <a:fld id="{FEFB9833-E276-8843-BB6A-0040EBD93C77}" type="slidenum">
              <a:rPr lang="it-IT" altLang="it-IT"/>
              <a:pPr/>
              <a:t>‹N›</a:t>
            </a:fld>
            <a:endParaRPr lang="it-IT" altLang="it-IT"/>
          </a:p>
        </p:txBody>
      </p:sp>
    </p:spTree>
    <p:extLst>
      <p:ext uri="{BB962C8B-B14F-4D97-AF65-F5344CB8AC3E}">
        <p14:creationId xmlns:p14="http://schemas.microsoft.com/office/powerpoint/2010/main" val="2591630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12">
            <a:extLst>
              <a:ext uri="{FF2B5EF4-FFF2-40B4-BE49-F238E27FC236}">
                <a16:creationId xmlns:a16="http://schemas.microsoft.com/office/drawing/2014/main" id="{79CF23FC-632B-AE4B-AE5B-C08E4C51FBAA}"/>
              </a:ext>
            </a:extLst>
          </p:cNvPr>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2322513" y="0"/>
            <a:ext cx="6858000" cy="5143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ctangle 2">
            <a:extLst>
              <a:ext uri="{FF2B5EF4-FFF2-40B4-BE49-F238E27FC236}">
                <a16:creationId xmlns:a16="http://schemas.microsoft.com/office/drawing/2014/main" id="{6238D0BC-AF57-E14B-9249-422ED07EEF7E}"/>
              </a:ext>
            </a:extLst>
          </p:cNvPr>
          <p:cNvSpPr>
            <a:spLocks noGrp="1" noChangeArrowheads="1"/>
          </p:cNvSpPr>
          <p:nvPr>
            <p:ph type="title"/>
          </p:nvPr>
        </p:nvSpPr>
        <p:spPr bwMode="auto">
          <a:xfrm>
            <a:off x="457200" y="314326"/>
            <a:ext cx="8229600" cy="69175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p>
            <a:pPr lvl="0"/>
            <a:r>
              <a:rPr lang="it-IT" dirty="0"/>
              <a:t>Fare clic per modificare lo stile del titolo</a:t>
            </a:r>
          </a:p>
        </p:txBody>
      </p:sp>
      <p:sp>
        <p:nvSpPr>
          <p:cNvPr id="1027" name="Rectangle 3">
            <a:extLst>
              <a:ext uri="{FF2B5EF4-FFF2-40B4-BE49-F238E27FC236}">
                <a16:creationId xmlns:a16="http://schemas.microsoft.com/office/drawing/2014/main" id="{E58989F0-AC9F-944E-B75A-C7C54D002BFB}"/>
              </a:ext>
            </a:extLst>
          </p:cNvPr>
          <p:cNvSpPr>
            <a:spLocks noGrp="1" noChangeArrowheads="1"/>
          </p:cNvSpPr>
          <p:nvPr>
            <p:ph type="body" idx="1"/>
          </p:nvPr>
        </p:nvSpPr>
        <p:spPr bwMode="auto">
          <a:xfrm>
            <a:off x="457200" y="1200151"/>
            <a:ext cx="8229600" cy="33944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it-IT" dirty="0"/>
              <a:t>Fare clic per modificare gli stili del testo dello schema</a:t>
            </a:r>
          </a:p>
          <a:p>
            <a:pPr lvl="1"/>
            <a:r>
              <a:rPr lang="it-IT" dirty="0"/>
              <a:t>Secondo livello</a:t>
            </a:r>
          </a:p>
          <a:p>
            <a:pPr lvl="2"/>
            <a:r>
              <a:rPr lang="it-IT" dirty="0"/>
              <a:t>Terzo livello</a:t>
            </a:r>
          </a:p>
          <a:p>
            <a:pPr lvl="3"/>
            <a:r>
              <a:rPr lang="it-IT" dirty="0"/>
              <a:t>Quarto livello</a:t>
            </a:r>
          </a:p>
          <a:p>
            <a:pPr lvl="4"/>
            <a:r>
              <a:rPr lang="it-IT" dirty="0"/>
              <a:t>Quinto livello</a:t>
            </a:r>
          </a:p>
        </p:txBody>
      </p:sp>
      <p:sp>
        <p:nvSpPr>
          <p:cNvPr id="1028" name="Rectangle 4">
            <a:extLst>
              <a:ext uri="{FF2B5EF4-FFF2-40B4-BE49-F238E27FC236}">
                <a16:creationId xmlns:a16="http://schemas.microsoft.com/office/drawing/2014/main" id="{45E43025-61B7-DF48-ACFB-A9CD09832F45}"/>
              </a:ext>
            </a:extLst>
          </p:cNvPr>
          <p:cNvSpPr>
            <a:spLocks noGrp="1" noChangeArrowheads="1"/>
          </p:cNvSpPr>
          <p:nvPr>
            <p:ph type="dt" sz="half" idx="2"/>
          </p:nvPr>
        </p:nvSpPr>
        <p:spPr bwMode="auto">
          <a:xfrm>
            <a:off x="457200" y="4683919"/>
            <a:ext cx="2133600" cy="35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050">
                <a:latin typeface="Arial" charset="0"/>
                <a:ea typeface="+mn-ea"/>
                <a:cs typeface="+mn-cs"/>
              </a:defRPr>
            </a:lvl1pPr>
          </a:lstStyle>
          <a:p>
            <a:pPr>
              <a:defRPr/>
            </a:pPr>
            <a:endParaRPr lang="it-IT" altLang="it-IT"/>
          </a:p>
        </p:txBody>
      </p:sp>
      <p:sp>
        <p:nvSpPr>
          <p:cNvPr id="1029" name="Rectangle 5">
            <a:extLst>
              <a:ext uri="{FF2B5EF4-FFF2-40B4-BE49-F238E27FC236}">
                <a16:creationId xmlns:a16="http://schemas.microsoft.com/office/drawing/2014/main" id="{8620DEBD-6FD8-CD4F-9A8E-6B1D4C484A88}"/>
              </a:ext>
            </a:extLst>
          </p:cNvPr>
          <p:cNvSpPr>
            <a:spLocks noGrp="1" noChangeArrowheads="1"/>
          </p:cNvSpPr>
          <p:nvPr>
            <p:ph type="ftr" sz="quarter" idx="3"/>
          </p:nvPr>
        </p:nvSpPr>
        <p:spPr bwMode="auto">
          <a:xfrm>
            <a:off x="3124200" y="4683919"/>
            <a:ext cx="2895600" cy="35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050">
                <a:latin typeface="Arial" charset="0"/>
                <a:ea typeface="+mn-ea"/>
                <a:cs typeface="+mn-cs"/>
              </a:defRPr>
            </a:lvl1pPr>
          </a:lstStyle>
          <a:p>
            <a:r>
              <a:rPr lang="it-IT" altLang="it-IT"/>
              <a:t>IRSPM 2024 - April, 16-18</a:t>
            </a:r>
          </a:p>
        </p:txBody>
      </p:sp>
      <p:sp>
        <p:nvSpPr>
          <p:cNvPr id="1030" name="Rectangle 6">
            <a:extLst>
              <a:ext uri="{FF2B5EF4-FFF2-40B4-BE49-F238E27FC236}">
                <a16:creationId xmlns:a16="http://schemas.microsoft.com/office/drawing/2014/main" id="{660CD748-FE1A-0C47-BC0E-2B40FC3C1437}"/>
              </a:ext>
            </a:extLst>
          </p:cNvPr>
          <p:cNvSpPr>
            <a:spLocks noGrp="1" noChangeArrowheads="1"/>
          </p:cNvSpPr>
          <p:nvPr>
            <p:ph type="sldNum" sz="quarter" idx="4"/>
          </p:nvPr>
        </p:nvSpPr>
        <p:spPr bwMode="auto">
          <a:xfrm>
            <a:off x="6084888" y="4683919"/>
            <a:ext cx="2133600" cy="35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825">
                <a:latin typeface="Calibri" panose="020F0502020204030204" pitchFamily="34" charset="0"/>
              </a:defRPr>
            </a:lvl1pPr>
          </a:lstStyle>
          <a:p>
            <a:fld id="{F71C847E-D880-1147-9587-2F6D0B38EA31}" type="slidenum">
              <a:rPr lang="it-IT" altLang="it-IT"/>
              <a:pPr/>
              <a:t>‹N›</a:t>
            </a:fld>
            <a:endParaRPr lang="it-IT" altLang="it-IT"/>
          </a:p>
        </p:txBody>
      </p:sp>
      <p:grpSp>
        <p:nvGrpSpPr>
          <p:cNvPr id="10" name="Gruppo 20">
            <a:extLst>
              <a:ext uri="{FF2B5EF4-FFF2-40B4-BE49-F238E27FC236}">
                <a16:creationId xmlns:a16="http://schemas.microsoft.com/office/drawing/2014/main" id="{27611C8D-CC9B-F345-8243-A4415C1D3570}"/>
              </a:ext>
            </a:extLst>
          </p:cNvPr>
          <p:cNvGrpSpPr>
            <a:grpSpLocks/>
          </p:cNvGrpSpPr>
          <p:nvPr userDrawn="1"/>
        </p:nvGrpSpPr>
        <p:grpSpPr bwMode="auto">
          <a:xfrm>
            <a:off x="0" y="0"/>
            <a:ext cx="446856" cy="5143500"/>
            <a:chOff x="0" y="1412875"/>
            <a:chExt cx="9144000" cy="107950"/>
          </a:xfrm>
          <a:solidFill>
            <a:srgbClr val="9C102E"/>
          </a:solidFill>
        </p:grpSpPr>
        <p:sp>
          <p:nvSpPr>
            <p:cNvPr id="11" name="Rettangolo 10">
              <a:extLst>
                <a:ext uri="{FF2B5EF4-FFF2-40B4-BE49-F238E27FC236}">
                  <a16:creationId xmlns:a16="http://schemas.microsoft.com/office/drawing/2014/main" id="{EAF57B43-5A0C-E842-BCBA-700C5571823F}"/>
                </a:ext>
              </a:extLst>
            </p:cNvPr>
            <p:cNvSpPr/>
            <p:nvPr/>
          </p:nvSpPr>
          <p:spPr bwMode="auto">
            <a:xfrm>
              <a:off x="0" y="1412875"/>
              <a:ext cx="9144000" cy="1079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it-IT" sz="900">
                <a:solidFill>
                  <a:schemeClr val="tx1"/>
                </a:solidFill>
                <a:latin typeface="Calibri" panose="020F0502020204030204" pitchFamily="34" charset="0"/>
              </a:endParaRPr>
            </a:p>
          </p:txBody>
        </p:sp>
        <p:sp>
          <p:nvSpPr>
            <p:cNvPr id="12" name="Rettangolo 11">
              <a:extLst>
                <a:ext uri="{FF2B5EF4-FFF2-40B4-BE49-F238E27FC236}">
                  <a16:creationId xmlns:a16="http://schemas.microsoft.com/office/drawing/2014/main" id="{D56CF692-CBC3-6D49-818D-D366C30D1226}"/>
                </a:ext>
              </a:extLst>
            </p:cNvPr>
            <p:cNvSpPr/>
            <p:nvPr/>
          </p:nvSpPr>
          <p:spPr bwMode="auto">
            <a:xfrm>
              <a:off x="1042988" y="1412875"/>
              <a:ext cx="504825" cy="1079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it-IT" sz="750">
                <a:solidFill>
                  <a:schemeClr val="tx1"/>
                </a:solidFill>
                <a:latin typeface="Calibri" panose="020F0502020204030204" pitchFamily="34" charset="0"/>
              </a:endParaRPr>
            </a:p>
          </p:txBody>
        </p:sp>
        <p:sp>
          <p:nvSpPr>
            <p:cNvPr id="13" name="Rettangolo 12">
              <a:extLst>
                <a:ext uri="{FF2B5EF4-FFF2-40B4-BE49-F238E27FC236}">
                  <a16:creationId xmlns:a16="http://schemas.microsoft.com/office/drawing/2014/main" id="{4F4ED00F-D5BB-3A4A-92D2-1233FA7338BD}"/>
                </a:ext>
              </a:extLst>
            </p:cNvPr>
            <p:cNvSpPr/>
            <p:nvPr/>
          </p:nvSpPr>
          <p:spPr bwMode="auto">
            <a:xfrm>
              <a:off x="1547813" y="1412875"/>
              <a:ext cx="503237" cy="1079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it-IT" sz="750">
                <a:solidFill>
                  <a:schemeClr val="tx1"/>
                </a:solidFill>
                <a:latin typeface="Calibri" panose="020F0502020204030204" pitchFamily="34" charset="0"/>
              </a:endParaRPr>
            </a:p>
          </p:txBody>
        </p:sp>
        <p:sp>
          <p:nvSpPr>
            <p:cNvPr id="14" name="Rettangolo 13">
              <a:extLst>
                <a:ext uri="{FF2B5EF4-FFF2-40B4-BE49-F238E27FC236}">
                  <a16:creationId xmlns:a16="http://schemas.microsoft.com/office/drawing/2014/main" id="{C7DECBAD-B629-4A4B-9ACE-B116E92F9FFE}"/>
                </a:ext>
              </a:extLst>
            </p:cNvPr>
            <p:cNvSpPr/>
            <p:nvPr/>
          </p:nvSpPr>
          <p:spPr bwMode="auto">
            <a:xfrm>
              <a:off x="2051050" y="1412875"/>
              <a:ext cx="504825" cy="1079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it-IT" sz="750">
                <a:solidFill>
                  <a:schemeClr val="tx1"/>
                </a:solidFill>
                <a:latin typeface="Calibri" panose="020F0502020204030204" pitchFamily="34" charset="0"/>
              </a:endParaRPr>
            </a:p>
          </p:txBody>
        </p:sp>
        <p:sp>
          <p:nvSpPr>
            <p:cNvPr id="15" name="Rettangolo 14">
              <a:extLst>
                <a:ext uri="{FF2B5EF4-FFF2-40B4-BE49-F238E27FC236}">
                  <a16:creationId xmlns:a16="http://schemas.microsoft.com/office/drawing/2014/main" id="{CFE7CFB8-F72F-3C45-A14F-DA7B7A464F19}"/>
                </a:ext>
              </a:extLst>
            </p:cNvPr>
            <p:cNvSpPr/>
            <p:nvPr/>
          </p:nvSpPr>
          <p:spPr bwMode="auto">
            <a:xfrm>
              <a:off x="2555875" y="1412875"/>
              <a:ext cx="503238" cy="1079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it-IT" sz="750">
                <a:solidFill>
                  <a:schemeClr val="tx1"/>
                </a:solidFill>
                <a:latin typeface="Calibri" panose="020F0502020204030204" pitchFamily="34" charset="0"/>
              </a:endParaRPr>
            </a:p>
          </p:txBody>
        </p:sp>
        <p:sp>
          <p:nvSpPr>
            <p:cNvPr id="16" name="Rettangolo 15">
              <a:extLst>
                <a:ext uri="{FF2B5EF4-FFF2-40B4-BE49-F238E27FC236}">
                  <a16:creationId xmlns:a16="http://schemas.microsoft.com/office/drawing/2014/main" id="{93C875E6-21E5-8042-9506-54523D2BACA0}"/>
                </a:ext>
              </a:extLst>
            </p:cNvPr>
            <p:cNvSpPr/>
            <p:nvPr/>
          </p:nvSpPr>
          <p:spPr bwMode="auto">
            <a:xfrm>
              <a:off x="539750" y="1412875"/>
              <a:ext cx="503238" cy="1079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it-IT" sz="750">
                <a:solidFill>
                  <a:schemeClr val="tx1"/>
                </a:solidFill>
                <a:latin typeface="Calibri" panose="020F0502020204030204" pitchFamily="34" charset="0"/>
              </a:endParaRPr>
            </a:p>
          </p:txBody>
        </p:sp>
      </p:grpSp>
    </p:spTree>
  </p:cSld>
  <p:clrMap bg1="lt1" tx1="dk1" bg2="lt2" tx2="dk2" accent1="accent1" accent2="accent2" accent3="accent3" accent4="accent4" accent5="accent5" accent6="accent6" hlink="hlink" folHlink="folHlink"/>
  <p:sldLayoutIdLst>
    <p:sldLayoutId id="2147483705" r:id="rId1"/>
    <p:sldLayoutId id="2147483706" r:id="rId2"/>
    <p:sldLayoutId id="2147483707" r:id="rId3"/>
    <p:sldLayoutId id="2147483708" r:id="rId4"/>
    <p:sldLayoutId id="2147483709" r:id="rId5"/>
    <p:sldLayoutId id="2147483710" r:id="rId6"/>
    <p:sldLayoutId id="2147483711" r:id="rId7"/>
    <p:sldLayoutId id="2147483712" r:id="rId8"/>
    <p:sldLayoutId id="2147483713" r:id="rId9"/>
    <p:sldLayoutId id="2147483714" r:id="rId10"/>
    <p:sldLayoutId id="2147483715" r:id="rId11"/>
  </p:sldLayoutIdLst>
  <p:hf sldNum="0" hdr="0" dt="0"/>
  <p:txStyles>
    <p:titleStyle>
      <a:lvl1pPr algn="l" rtl="0" eaLnBrk="0" fontAlgn="base" hangingPunct="0">
        <a:spcBef>
          <a:spcPct val="0"/>
        </a:spcBef>
        <a:spcAft>
          <a:spcPct val="0"/>
        </a:spcAft>
        <a:defRPr sz="2400" b="1">
          <a:solidFill>
            <a:schemeClr val="tx2"/>
          </a:solidFill>
          <a:latin typeface="Calibri"/>
          <a:ea typeface="ＭＳ Ｐゴシック" charset="0"/>
          <a:cs typeface="Calibri"/>
        </a:defRPr>
      </a:lvl1pPr>
      <a:lvl2pPr algn="l" rtl="0" eaLnBrk="0" fontAlgn="base" hangingPunct="0">
        <a:spcBef>
          <a:spcPct val="0"/>
        </a:spcBef>
        <a:spcAft>
          <a:spcPct val="0"/>
        </a:spcAft>
        <a:defRPr sz="2400" b="1">
          <a:solidFill>
            <a:schemeClr val="tx2"/>
          </a:solidFill>
          <a:latin typeface="Calibri" charset="0"/>
          <a:ea typeface="ＭＳ Ｐゴシック" charset="0"/>
        </a:defRPr>
      </a:lvl2pPr>
      <a:lvl3pPr algn="l" rtl="0" eaLnBrk="0" fontAlgn="base" hangingPunct="0">
        <a:spcBef>
          <a:spcPct val="0"/>
        </a:spcBef>
        <a:spcAft>
          <a:spcPct val="0"/>
        </a:spcAft>
        <a:defRPr sz="2400" b="1">
          <a:solidFill>
            <a:schemeClr val="tx2"/>
          </a:solidFill>
          <a:latin typeface="Calibri" charset="0"/>
          <a:ea typeface="ＭＳ Ｐゴシック" charset="0"/>
        </a:defRPr>
      </a:lvl3pPr>
      <a:lvl4pPr algn="l" rtl="0" eaLnBrk="0" fontAlgn="base" hangingPunct="0">
        <a:spcBef>
          <a:spcPct val="0"/>
        </a:spcBef>
        <a:spcAft>
          <a:spcPct val="0"/>
        </a:spcAft>
        <a:defRPr sz="2400" b="1">
          <a:solidFill>
            <a:schemeClr val="tx2"/>
          </a:solidFill>
          <a:latin typeface="Calibri" charset="0"/>
          <a:ea typeface="ＭＳ Ｐゴシック" charset="0"/>
        </a:defRPr>
      </a:lvl4pPr>
      <a:lvl5pPr algn="l" rtl="0" eaLnBrk="0" fontAlgn="base" hangingPunct="0">
        <a:spcBef>
          <a:spcPct val="0"/>
        </a:spcBef>
        <a:spcAft>
          <a:spcPct val="0"/>
        </a:spcAft>
        <a:defRPr sz="2400" b="1">
          <a:solidFill>
            <a:schemeClr val="tx2"/>
          </a:solidFill>
          <a:latin typeface="Calibri" charset="0"/>
          <a:ea typeface="ＭＳ Ｐゴシック" charset="0"/>
        </a:defRPr>
      </a:lvl5pPr>
      <a:lvl6pPr marL="342892" algn="ctr" rtl="0" fontAlgn="base">
        <a:spcBef>
          <a:spcPct val="0"/>
        </a:spcBef>
        <a:spcAft>
          <a:spcPct val="0"/>
        </a:spcAft>
        <a:defRPr sz="3300">
          <a:solidFill>
            <a:schemeClr val="tx2"/>
          </a:solidFill>
          <a:latin typeface="Arial" charset="0"/>
        </a:defRPr>
      </a:lvl6pPr>
      <a:lvl7pPr marL="685783" algn="ctr" rtl="0" fontAlgn="base">
        <a:spcBef>
          <a:spcPct val="0"/>
        </a:spcBef>
        <a:spcAft>
          <a:spcPct val="0"/>
        </a:spcAft>
        <a:defRPr sz="3300">
          <a:solidFill>
            <a:schemeClr val="tx2"/>
          </a:solidFill>
          <a:latin typeface="Arial" charset="0"/>
        </a:defRPr>
      </a:lvl7pPr>
      <a:lvl8pPr marL="1028675" algn="ctr" rtl="0" fontAlgn="base">
        <a:spcBef>
          <a:spcPct val="0"/>
        </a:spcBef>
        <a:spcAft>
          <a:spcPct val="0"/>
        </a:spcAft>
        <a:defRPr sz="3300">
          <a:solidFill>
            <a:schemeClr val="tx2"/>
          </a:solidFill>
          <a:latin typeface="Arial" charset="0"/>
        </a:defRPr>
      </a:lvl8pPr>
      <a:lvl9pPr marL="1371566" algn="ctr" rtl="0" fontAlgn="base">
        <a:spcBef>
          <a:spcPct val="0"/>
        </a:spcBef>
        <a:spcAft>
          <a:spcPct val="0"/>
        </a:spcAft>
        <a:defRPr sz="3300">
          <a:solidFill>
            <a:schemeClr val="tx2"/>
          </a:solidFill>
          <a:latin typeface="Arial" charset="0"/>
        </a:defRPr>
      </a:lvl9pPr>
    </p:titleStyle>
    <p:bodyStyle>
      <a:lvl1pPr marL="257168" indent="-257168" algn="l" rtl="0" eaLnBrk="0" fontAlgn="base" hangingPunct="0">
        <a:spcBef>
          <a:spcPct val="20000"/>
        </a:spcBef>
        <a:spcAft>
          <a:spcPct val="0"/>
        </a:spcAft>
        <a:buChar char="•"/>
        <a:defRPr sz="1800">
          <a:solidFill>
            <a:schemeClr val="tx1"/>
          </a:solidFill>
          <a:latin typeface="Calibri"/>
          <a:ea typeface="ＭＳ Ｐゴシック" charset="0"/>
          <a:cs typeface="Calibri"/>
        </a:defRPr>
      </a:lvl1pPr>
      <a:lvl2pPr marL="557199" indent="-214308" algn="l" rtl="0" eaLnBrk="0" fontAlgn="base" hangingPunct="0">
        <a:spcBef>
          <a:spcPct val="20000"/>
        </a:spcBef>
        <a:spcAft>
          <a:spcPct val="0"/>
        </a:spcAft>
        <a:buChar char="–"/>
        <a:defRPr sz="1500">
          <a:solidFill>
            <a:schemeClr val="tx1"/>
          </a:solidFill>
          <a:latin typeface="Calibri"/>
          <a:ea typeface="ＭＳ Ｐゴシック" charset="0"/>
          <a:cs typeface="Calibri"/>
        </a:defRPr>
      </a:lvl2pPr>
      <a:lvl3pPr marL="857228" indent="-171446" algn="l" rtl="0" eaLnBrk="0" fontAlgn="base" hangingPunct="0">
        <a:spcBef>
          <a:spcPct val="20000"/>
        </a:spcBef>
        <a:spcAft>
          <a:spcPct val="0"/>
        </a:spcAft>
        <a:buChar char="•"/>
        <a:defRPr>
          <a:solidFill>
            <a:schemeClr val="tx1"/>
          </a:solidFill>
          <a:latin typeface="Calibri"/>
          <a:ea typeface="ＭＳ Ｐゴシック" charset="0"/>
          <a:cs typeface="Calibri"/>
        </a:defRPr>
      </a:lvl3pPr>
      <a:lvl4pPr marL="1200120" indent="-171446" algn="l" rtl="0" eaLnBrk="0" fontAlgn="base" hangingPunct="0">
        <a:spcBef>
          <a:spcPct val="20000"/>
        </a:spcBef>
        <a:spcAft>
          <a:spcPct val="0"/>
        </a:spcAft>
        <a:buChar char="–"/>
        <a:defRPr sz="1200">
          <a:solidFill>
            <a:schemeClr val="tx1"/>
          </a:solidFill>
          <a:latin typeface="Calibri"/>
          <a:ea typeface="ＭＳ Ｐゴシック" charset="0"/>
          <a:cs typeface="Calibri"/>
        </a:defRPr>
      </a:lvl4pPr>
      <a:lvl5pPr marL="1543012" indent="-171446" algn="l" rtl="0" eaLnBrk="0" fontAlgn="base" hangingPunct="0">
        <a:spcBef>
          <a:spcPct val="20000"/>
        </a:spcBef>
        <a:spcAft>
          <a:spcPct val="0"/>
        </a:spcAft>
        <a:buChar char="»"/>
        <a:defRPr sz="1200">
          <a:solidFill>
            <a:schemeClr val="tx1"/>
          </a:solidFill>
          <a:latin typeface="Calibri"/>
          <a:ea typeface="ＭＳ Ｐゴシック" charset="0"/>
          <a:cs typeface="Calibri"/>
        </a:defRPr>
      </a:lvl5pPr>
      <a:lvl6pPr marL="1885903" indent="-171446" algn="l" rtl="0" fontAlgn="base">
        <a:spcBef>
          <a:spcPct val="20000"/>
        </a:spcBef>
        <a:spcAft>
          <a:spcPct val="0"/>
        </a:spcAft>
        <a:buChar char="»"/>
        <a:defRPr sz="1500">
          <a:solidFill>
            <a:schemeClr val="tx1"/>
          </a:solidFill>
          <a:latin typeface="+mn-lt"/>
        </a:defRPr>
      </a:lvl6pPr>
      <a:lvl7pPr marL="2228795" indent="-171446" algn="l" rtl="0" fontAlgn="base">
        <a:spcBef>
          <a:spcPct val="20000"/>
        </a:spcBef>
        <a:spcAft>
          <a:spcPct val="0"/>
        </a:spcAft>
        <a:buChar char="»"/>
        <a:defRPr sz="1500">
          <a:solidFill>
            <a:schemeClr val="tx1"/>
          </a:solidFill>
          <a:latin typeface="+mn-lt"/>
        </a:defRPr>
      </a:lvl7pPr>
      <a:lvl8pPr marL="2571686" indent="-171446" algn="l" rtl="0" fontAlgn="base">
        <a:spcBef>
          <a:spcPct val="20000"/>
        </a:spcBef>
        <a:spcAft>
          <a:spcPct val="0"/>
        </a:spcAft>
        <a:buChar char="»"/>
        <a:defRPr sz="1500">
          <a:solidFill>
            <a:schemeClr val="tx1"/>
          </a:solidFill>
          <a:latin typeface="+mn-lt"/>
        </a:defRPr>
      </a:lvl8pPr>
      <a:lvl9pPr marL="2914577" indent="-171446" algn="l" rtl="0" fontAlgn="base">
        <a:spcBef>
          <a:spcPct val="20000"/>
        </a:spcBef>
        <a:spcAft>
          <a:spcPct val="0"/>
        </a:spcAft>
        <a:buChar char="»"/>
        <a:defRPr sz="1500">
          <a:solidFill>
            <a:schemeClr val="tx1"/>
          </a:solidFill>
          <a:latin typeface="+mn-lt"/>
        </a:defRPr>
      </a:lvl9pPr>
    </p:bodyStyle>
    <p:otherStyle>
      <a:defPPr>
        <a:defRPr lang="it-IT"/>
      </a:defPPr>
      <a:lvl1pPr marL="0" algn="l" defTabSz="685783" rtl="0" eaLnBrk="1" latinLnBrk="0" hangingPunct="1">
        <a:defRPr sz="1350" kern="1200">
          <a:solidFill>
            <a:schemeClr val="tx1"/>
          </a:solidFill>
          <a:latin typeface="+mn-lt"/>
          <a:ea typeface="+mn-ea"/>
          <a:cs typeface="+mn-cs"/>
        </a:defRPr>
      </a:lvl1pPr>
      <a:lvl2pPr marL="342892" algn="l" defTabSz="685783" rtl="0" eaLnBrk="1" latinLnBrk="0" hangingPunct="1">
        <a:defRPr sz="1350" kern="1200">
          <a:solidFill>
            <a:schemeClr val="tx1"/>
          </a:solidFill>
          <a:latin typeface="+mn-lt"/>
          <a:ea typeface="+mn-ea"/>
          <a:cs typeface="+mn-cs"/>
        </a:defRPr>
      </a:lvl2pPr>
      <a:lvl3pPr marL="685783" algn="l" defTabSz="685783" rtl="0" eaLnBrk="1" latinLnBrk="0" hangingPunct="1">
        <a:defRPr sz="1350" kern="1200">
          <a:solidFill>
            <a:schemeClr val="tx1"/>
          </a:solidFill>
          <a:latin typeface="+mn-lt"/>
          <a:ea typeface="+mn-ea"/>
          <a:cs typeface="+mn-cs"/>
        </a:defRPr>
      </a:lvl3pPr>
      <a:lvl4pPr marL="1028675" algn="l" defTabSz="685783" rtl="0" eaLnBrk="1" latinLnBrk="0" hangingPunct="1">
        <a:defRPr sz="1350" kern="1200">
          <a:solidFill>
            <a:schemeClr val="tx1"/>
          </a:solidFill>
          <a:latin typeface="+mn-lt"/>
          <a:ea typeface="+mn-ea"/>
          <a:cs typeface="+mn-cs"/>
        </a:defRPr>
      </a:lvl4pPr>
      <a:lvl5pPr marL="1371566" algn="l" defTabSz="685783" rtl="0" eaLnBrk="1" latinLnBrk="0" hangingPunct="1">
        <a:defRPr sz="1350" kern="1200">
          <a:solidFill>
            <a:schemeClr val="tx1"/>
          </a:solidFill>
          <a:latin typeface="+mn-lt"/>
          <a:ea typeface="+mn-ea"/>
          <a:cs typeface="+mn-cs"/>
        </a:defRPr>
      </a:lvl5pPr>
      <a:lvl6pPr marL="1714457" algn="l" defTabSz="685783" rtl="0" eaLnBrk="1" latinLnBrk="0" hangingPunct="1">
        <a:defRPr sz="1350" kern="1200">
          <a:solidFill>
            <a:schemeClr val="tx1"/>
          </a:solidFill>
          <a:latin typeface="+mn-lt"/>
          <a:ea typeface="+mn-ea"/>
          <a:cs typeface="+mn-cs"/>
        </a:defRPr>
      </a:lvl6pPr>
      <a:lvl7pPr marL="2057348" algn="l" defTabSz="685783" rtl="0" eaLnBrk="1" latinLnBrk="0" hangingPunct="1">
        <a:defRPr sz="1350" kern="1200">
          <a:solidFill>
            <a:schemeClr val="tx1"/>
          </a:solidFill>
          <a:latin typeface="+mn-lt"/>
          <a:ea typeface="+mn-ea"/>
          <a:cs typeface="+mn-cs"/>
        </a:defRPr>
      </a:lvl7pPr>
      <a:lvl8pPr marL="2400240" algn="l" defTabSz="685783" rtl="0" eaLnBrk="1" latinLnBrk="0" hangingPunct="1">
        <a:defRPr sz="1350" kern="1200">
          <a:solidFill>
            <a:schemeClr val="tx1"/>
          </a:solidFill>
          <a:latin typeface="+mn-lt"/>
          <a:ea typeface="+mn-ea"/>
          <a:cs typeface="+mn-cs"/>
        </a:defRPr>
      </a:lvl8pPr>
      <a:lvl9pPr marL="2743132" algn="l" defTabSz="685783"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hyperlink" Target="mailto:mattia.martini1@unimib.it"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ttotitolo 2">
            <a:extLst>
              <a:ext uri="{FF2B5EF4-FFF2-40B4-BE49-F238E27FC236}">
                <a16:creationId xmlns:a16="http://schemas.microsoft.com/office/drawing/2014/main" id="{37351400-903E-20A8-F3FB-4C0B915AE8F1}"/>
              </a:ext>
            </a:extLst>
          </p:cNvPr>
          <p:cNvSpPr>
            <a:spLocks noGrp="1"/>
          </p:cNvSpPr>
          <p:nvPr>
            <p:ph type="subTitle" idx="1"/>
          </p:nvPr>
        </p:nvSpPr>
        <p:spPr>
          <a:xfrm>
            <a:off x="1763688" y="1563638"/>
            <a:ext cx="6400800" cy="1314450"/>
          </a:xfrm>
        </p:spPr>
        <p:txBody>
          <a:bodyPr/>
          <a:lstStyle/>
          <a:p>
            <a:pPr algn="ctr"/>
            <a:r>
              <a:rPr lang="en-GB" sz="3200" dirty="0">
                <a:solidFill>
                  <a:schemeClr val="tx1"/>
                </a:solidFill>
                <a:latin typeface="Garamond" panose="02020404030301010803" pitchFamily="18" charset="0"/>
              </a:rPr>
              <a:t>High-Skill Shortage and Emerging Strategies for the Attraction and</a:t>
            </a:r>
          </a:p>
          <a:p>
            <a:pPr algn="ctr"/>
            <a:r>
              <a:rPr lang="en-GB" sz="3200" dirty="0">
                <a:solidFill>
                  <a:schemeClr val="tx1"/>
                </a:solidFill>
                <a:latin typeface="Garamond" panose="02020404030301010803" pitchFamily="18" charset="0"/>
              </a:rPr>
              <a:t>Selection of Talented Graduates</a:t>
            </a:r>
            <a:endParaRPr lang="it-IT" sz="3200" dirty="0">
              <a:solidFill>
                <a:schemeClr val="tx1"/>
              </a:solidFill>
              <a:latin typeface="Garamond" panose="02020404030301010803" pitchFamily="18" charset="0"/>
            </a:endParaRPr>
          </a:p>
        </p:txBody>
      </p:sp>
      <p:sp>
        <p:nvSpPr>
          <p:cNvPr id="4" name="CasellaDiTesto 3">
            <a:extLst>
              <a:ext uri="{FF2B5EF4-FFF2-40B4-BE49-F238E27FC236}">
                <a16:creationId xmlns:a16="http://schemas.microsoft.com/office/drawing/2014/main" id="{79FAD90F-6561-2AB6-9F0A-2FC3CA6CF7DF}"/>
              </a:ext>
            </a:extLst>
          </p:cNvPr>
          <p:cNvSpPr txBox="1"/>
          <p:nvPr/>
        </p:nvSpPr>
        <p:spPr>
          <a:xfrm>
            <a:off x="1619672" y="3507854"/>
            <a:ext cx="6912768" cy="646331"/>
          </a:xfrm>
          <a:prstGeom prst="rect">
            <a:avLst/>
          </a:prstGeom>
          <a:noFill/>
        </p:spPr>
        <p:txBody>
          <a:bodyPr wrap="square" rtlCol="0">
            <a:spAutoFit/>
          </a:bodyPr>
          <a:lstStyle/>
          <a:p>
            <a:pPr algn="ctr"/>
            <a:r>
              <a:rPr lang="it-IT" dirty="0" smtClean="0">
                <a:latin typeface="Garamond" panose="02020404030301010803" pitchFamily="18" charset="0"/>
              </a:rPr>
              <a:t>Mattia Martini</a:t>
            </a:r>
          </a:p>
          <a:p>
            <a:pPr algn="ctr"/>
            <a:r>
              <a:rPr lang="it-IT" dirty="0" err="1" smtClean="0">
                <a:latin typeface="Garamond" panose="02020404030301010803" pitchFamily="18" charset="0"/>
              </a:rPr>
              <a:t>University</a:t>
            </a:r>
            <a:r>
              <a:rPr lang="it-IT" dirty="0" smtClean="0">
                <a:latin typeface="Garamond" panose="02020404030301010803" pitchFamily="18" charset="0"/>
              </a:rPr>
              <a:t> of Milano-Bicocca</a:t>
            </a:r>
            <a:endParaRPr lang="it-IT" sz="1400" dirty="0">
              <a:latin typeface="Garamond" panose="02020404030301010803" pitchFamily="18" charset="0"/>
            </a:endParaRPr>
          </a:p>
        </p:txBody>
      </p:sp>
    </p:spTree>
    <p:extLst>
      <p:ext uri="{BB962C8B-B14F-4D97-AF65-F5344CB8AC3E}">
        <p14:creationId xmlns:p14="http://schemas.microsoft.com/office/powerpoint/2010/main" val="268516011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p:txBody>
          <a:bodyPr/>
          <a:lstStyle/>
          <a:p>
            <a:r>
              <a:rPr lang="en-GB" dirty="0">
                <a:latin typeface="Garamond" panose="02020404030301010803" pitchFamily="18" charset="0"/>
              </a:rPr>
              <a:t>HR managers emphasise how important it is today for young people to find </a:t>
            </a:r>
            <a:r>
              <a:rPr lang="en-GB" b="1" dirty="0">
                <a:latin typeface="Garamond" panose="02020404030301010803" pitchFamily="18" charset="0"/>
              </a:rPr>
              <a:t>meaning in the work </a:t>
            </a:r>
            <a:r>
              <a:rPr lang="en-GB" dirty="0">
                <a:latin typeface="Garamond" panose="02020404030301010803" pitchFamily="18" charset="0"/>
              </a:rPr>
              <a:t>they are going to do. </a:t>
            </a:r>
            <a:endParaRPr lang="en-GB" dirty="0" smtClean="0">
              <a:latin typeface="Garamond" panose="02020404030301010803" pitchFamily="18" charset="0"/>
            </a:endParaRPr>
          </a:p>
          <a:p>
            <a:r>
              <a:rPr lang="en-GB" dirty="0" smtClean="0">
                <a:latin typeface="Garamond" panose="02020404030301010803" pitchFamily="18" charset="0"/>
              </a:rPr>
              <a:t>The </a:t>
            </a:r>
            <a:r>
              <a:rPr lang="en-GB" dirty="0">
                <a:latin typeface="Garamond" panose="02020404030301010803" pitchFamily="18" charset="0"/>
              </a:rPr>
              <a:t>challenge for companies is therefore to </a:t>
            </a:r>
            <a:r>
              <a:rPr lang="en-GB" b="1" dirty="0">
                <a:latin typeface="Garamond" panose="02020404030301010803" pitchFamily="18" charset="0"/>
              </a:rPr>
              <a:t>build a ”</a:t>
            </a:r>
            <a:r>
              <a:rPr lang="en-GB" b="1" dirty="0" smtClean="0">
                <a:latin typeface="Garamond" panose="02020404030301010803" pitchFamily="18" charset="0"/>
              </a:rPr>
              <a:t>purpose” = </a:t>
            </a:r>
            <a:r>
              <a:rPr lang="en-GB" dirty="0" smtClean="0">
                <a:latin typeface="Garamond" panose="02020404030301010803" pitchFamily="18" charset="0"/>
              </a:rPr>
              <a:t>the </a:t>
            </a:r>
            <a:r>
              <a:rPr lang="en-GB" dirty="0">
                <a:latin typeface="Garamond" panose="02020404030301010803" pitchFamily="18" charset="0"/>
              </a:rPr>
              <a:t>very essence of the business and the high values that the company promotes and shares with customers, employees, and partners. </a:t>
            </a:r>
            <a:endParaRPr lang="en-GB" dirty="0" smtClean="0">
              <a:latin typeface="Garamond" panose="02020404030301010803" pitchFamily="18" charset="0"/>
            </a:endParaRPr>
          </a:p>
          <a:p>
            <a:r>
              <a:rPr lang="en-GB" dirty="0" smtClean="0">
                <a:latin typeface="Garamond" panose="02020404030301010803" pitchFamily="18" charset="0"/>
              </a:rPr>
              <a:t>Having </a:t>
            </a:r>
            <a:r>
              <a:rPr lang="en-GB" dirty="0">
                <a:latin typeface="Garamond" panose="02020404030301010803" pitchFamily="18" charset="0"/>
              </a:rPr>
              <a:t>a well-defined purpose and corporate values and knowing how to convey them through employer branding strategies is today a </a:t>
            </a:r>
            <a:r>
              <a:rPr lang="en-GB" b="1" dirty="0">
                <a:latin typeface="Garamond" panose="02020404030301010803" pitchFamily="18" charset="0"/>
              </a:rPr>
              <a:t>strategic lever for attracting and retaining talented young people</a:t>
            </a:r>
            <a:r>
              <a:rPr lang="en-GB" dirty="0">
                <a:latin typeface="Garamond" panose="02020404030301010803" pitchFamily="18" charset="0"/>
              </a:rPr>
              <a:t>.</a:t>
            </a:r>
          </a:p>
          <a:p>
            <a:pPr marL="0" indent="0" algn="ctr">
              <a:buNone/>
            </a:pPr>
            <a:endParaRPr lang="en-GB" sz="1400" i="1" dirty="0" smtClean="0">
              <a:latin typeface="Garamond" panose="02020404030301010803" pitchFamily="18" charset="0"/>
            </a:endParaRPr>
          </a:p>
          <a:p>
            <a:pPr marL="0" indent="0" algn="ctr">
              <a:buNone/>
            </a:pPr>
            <a:r>
              <a:rPr lang="en-GB" sz="1400" i="1" dirty="0" smtClean="0">
                <a:latin typeface="Garamond" panose="02020404030301010803" pitchFamily="18" charset="0"/>
              </a:rPr>
              <a:t>"</a:t>
            </a:r>
            <a:r>
              <a:rPr lang="en-GB" sz="1400" i="1" dirty="0">
                <a:latin typeface="Garamond" panose="02020404030301010803" pitchFamily="18" charset="0"/>
              </a:rPr>
              <a:t>One thing that characterises the new generations is the search for so-called value matching. So the challenge for us is to be effective in being able to communicate our purpose. Then for the retention phase, the challenge is to make employees understand the contribution that each of us, with our work, makes to the achievement of the company's objectives" (Interview </a:t>
            </a:r>
            <a:r>
              <a:rPr lang="en-GB" sz="1400" i="1" dirty="0" smtClean="0">
                <a:latin typeface="Garamond" panose="02020404030301010803" pitchFamily="18" charset="0"/>
              </a:rPr>
              <a:t>Accenture).</a:t>
            </a:r>
            <a:endParaRPr lang="en-GB" sz="1400" i="1" dirty="0">
              <a:latin typeface="Garamond" panose="02020404030301010803" pitchFamily="18" charset="0"/>
            </a:endParaRPr>
          </a:p>
          <a:p>
            <a:endParaRPr lang="en-GB" dirty="0"/>
          </a:p>
        </p:txBody>
      </p:sp>
      <p:sp>
        <p:nvSpPr>
          <p:cNvPr id="5" name="Titolo 1"/>
          <p:cNvSpPr>
            <a:spLocks noGrp="1"/>
          </p:cNvSpPr>
          <p:nvPr>
            <p:ph type="title"/>
          </p:nvPr>
        </p:nvSpPr>
        <p:spPr/>
        <p:txBody>
          <a:bodyPr/>
          <a:lstStyle/>
          <a:p>
            <a:r>
              <a:rPr lang="it-IT" dirty="0" err="1" smtClean="0">
                <a:latin typeface="Garamond" panose="02020404030301010803" pitchFamily="18" charset="0"/>
              </a:rPr>
              <a:t>Employee</a:t>
            </a:r>
            <a:r>
              <a:rPr lang="it-IT" dirty="0" smtClean="0">
                <a:latin typeface="Garamond" panose="02020404030301010803" pitchFamily="18" charset="0"/>
              </a:rPr>
              <a:t> Value </a:t>
            </a:r>
            <a:r>
              <a:rPr lang="it-IT" dirty="0" err="1" smtClean="0">
                <a:latin typeface="Garamond" panose="02020404030301010803" pitchFamily="18" charset="0"/>
              </a:rPr>
              <a:t>Proposition</a:t>
            </a:r>
            <a:r>
              <a:rPr lang="it-IT" dirty="0" smtClean="0">
                <a:latin typeface="Garamond" panose="02020404030301010803" pitchFamily="18" charset="0"/>
              </a:rPr>
              <a:t> (for new </a:t>
            </a:r>
            <a:r>
              <a:rPr lang="it-IT" dirty="0" err="1" smtClean="0">
                <a:latin typeface="Garamond" panose="02020404030301010803" pitchFamily="18" charset="0"/>
              </a:rPr>
              <a:t>graduates</a:t>
            </a:r>
            <a:r>
              <a:rPr lang="it-IT" dirty="0" smtClean="0">
                <a:latin typeface="Garamond" panose="02020404030301010803" pitchFamily="18" charset="0"/>
              </a:rPr>
              <a:t>)</a:t>
            </a:r>
            <a:br>
              <a:rPr lang="it-IT" dirty="0" smtClean="0">
                <a:latin typeface="Garamond" panose="02020404030301010803" pitchFamily="18" charset="0"/>
              </a:rPr>
            </a:br>
            <a:r>
              <a:rPr lang="it-IT" sz="2000" dirty="0" smtClean="0">
                <a:latin typeface="Garamond" panose="02020404030301010803" pitchFamily="18" charset="0"/>
              </a:rPr>
              <a:t>Critical </a:t>
            </a:r>
            <a:r>
              <a:rPr lang="it-IT" sz="2000" dirty="0" err="1" smtClean="0">
                <a:latin typeface="Garamond" panose="02020404030301010803" pitchFamily="18" charset="0"/>
              </a:rPr>
              <a:t>Ingredients</a:t>
            </a:r>
            <a:r>
              <a:rPr lang="it-IT" sz="2000" dirty="0" smtClean="0">
                <a:latin typeface="Garamond" panose="02020404030301010803" pitchFamily="18" charset="0"/>
              </a:rPr>
              <a:t> (1)</a:t>
            </a:r>
            <a:endParaRPr lang="en-GB" sz="2000" dirty="0">
              <a:latin typeface="Garamond" panose="02020404030301010803" pitchFamily="18" charset="0"/>
            </a:endParaRPr>
          </a:p>
        </p:txBody>
      </p:sp>
    </p:spTree>
    <p:extLst>
      <p:ext uri="{BB962C8B-B14F-4D97-AF65-F5344CB8AC3E}">
        <p14:creationId xmlns:p14="http://schemas.microsoft.com/office/powerpoint/2010/main" val="90326318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539552" y="1491630"/>
            <a:ext cx="8229600" cy="3394472"/>
          </a:xfrm>
        </p:spPr>
        <p:txBody>
          <a:bodyPr/>
          <a:lstStyle/>
          <a:p>
            <a:r>
              <a:rPr lang="en-GB" dirty="0">
                <a:latin typeface="Garamond" panose="02020404030301010803" pitchFamily="18" charset="0"/>
              </a:rPr>
              <a:t>Another important challenge for companies is to respond to the </a:t>
            </a:r>
            <a:r>
              <a:rPr lang="en-GB" b="1" dirty="0">
                <a:latin typeface="Garamond" panose="02020404030301010803" pitchFamily="18" charset="0"/>
              </a:rPr>
              <a:t>demand for employability</a:t>
            </a:r>
            <a:r>
              <a:rPr lang="en-GB" dirty="0">
                <a:latin typeface="Garamond" panose="02020404030301010803" pitchFamily="18" charset="0"/>
              </a:rPr>
              <a:t> expressed by young people. </a:t>
            </a:r>
            <a:endParaRPr lang="en-GB" dirty="0" smtClean="0">
              <a:latin typeface="Garamond" panose="02020404030301010803" pitchFamily="18" charset="0"/>
            </a:endParaRPr>
          </a:p>
          <a:p>
            <a:r>
              <a:rPr lang="en-GB" b="1" dirty="0" smtClean="0">
                <a:latin typeface="Garamond" panose="02020404030301010803" pitchFamily="18" charset="0"/>
              </a:rPr>
              <a:t>Opportunities </a:t>
            </a:r>
            <a:r>
              <a:rPr lang="en-GB" b="1" dirty="0">
                <a:latin typeface="Garamond" panose="02020404030301010803" pitchFamily="18" charset="0"/>
              </a:rPr>
              <a:t>for development, growth, and continuous learning </a:t>
            </a:r>
            <a:r>
              <a:rPr lang="en-GB" dirty="0">
                <a:latin typeface="Garamond" panose="02020404030301010803" pitchFamily="18" charset="0"/>
              </a:rPr>
              <a:t>are decisive elements in the choices of new graduates to join/not to join a company. </a:t>
            </a:r>
            <a:endParaRPr lang="en-GB" dirty="0" smtClean="0">
              <a:latin typeface="Garamond" panose="02020404030301010803" pitchFamily="18" charset="0"/>
            </a:endParaRPr>
          </a:p>
          <a:p>
            <a:r>
              <a:rPr lang="en-GB" dirty="0" smtClean="0">
                <a:latin typeface="Garamond" panose="02020404030301010803" pitchFamily="18" charset="0"/>
              </a:rPr>
              <a:t>It </a:t>
            </a:r>
            <a:r>
              <a:rPr lang="en-GB" dirty="0">
                <a:latin typeface="Garamond" panose="02020404030301010803" pitchFamily="18" charset="0"/>
              </a:rPr>
              <a:t>is therefore important for companies to </a:t>
            </a:r>
            <a:r>
              <a:rPr lang="en-GB" b="1" dirty="0">
                <a:latin typeface="Garamond" panose="02020404030301010803" pitchFamily="18" charset="0"/>
              </a:rPr>
              <a:t>plan and design development and growth paths </a:t>
            </a:r>
            <a:r>
              <a:rPr lang="en-GB" dirty="0">
                <a:latin typeface="Garamond" panose="02020404030301010803" pitchFamily="18" charset="0"/>
              </a:rPr>
              <a:t>dedicated to young people, but also to be able to assess each individual's needs and expectations on a case-by-case basis. </a:t>
            </a:r>
          </a:p>
          <a:p>
            <a:pPr marL="0" indent="0" algn="ctr">
              <a:buNone/>
            </a:pPr>
            <a:endParaRPr lang="en-GB" sz="1400" i="1" dirty="0" smtClean="0">
              <a:latin typeface="Garamond" panose="02020404030301010803" pitchFamily="18" charset="0"/>
            </a:endParaRPr>
          </a:p>
          <a:p>
            <a:pPr marL="0" indent="0" algn="ctr">
              <a:buNone/>
            </a:pPr>
            <a:r>
              <a:rPr lang="en-GB" sz="1400" i="1" dirty="0" smtClean="0">
                <a:latin typeface="Garamond" panose="02020404030301010803" pitchFamily="18" charset="0"/>
              </a:rPr>
              <a:t>"</a:t>
            </a:r>
            <a:r>
              <a:rPr lang="en-GB" sz="1400" i="1" dirty="0">
                <a:latin typeface="Garamond" panose="02020404030301010803" pitchFamily="18" charset="0"/>
              </a:rPr>
              <a:t>The critical elements are the expectations of change and development. Change of role, of context. Coming into the company and doing the same job all your life no longer wins. This is an issue that is still difficult to conceive at managerial level” (Interview AS </a:t>
            </a:r>
            <a:r>
              <a:rPr lang="en-GB" sz="1400" i="1" dirty="0" err="1" smtClean="0">
                <a:latin typeface="Garamond" panose="02020404030301010803" pitchFamily="18" charset="0"/>
              </a:rPr>
              <a:t>Retigas</a:t>
            </a:r>
            <a:r>
              <a:rPr lang="en-GB" sz="1400" i="1" dirty="0" smtClean="0">
                <a:latin typeface="Garamond" panose="02020404030301010803" pitchFamily="18" charset="0"/>
              </a:rPr>
              <a:t>).</a:t>
            </a:r>
            <a:endParaRPr lang="en-GB" sz="1400" i="1" dirty="0">
              <a:latin typeface="Garamond" panose="02020404030301010803" pitchFamily="18" charset="0"/>
            </a:endParaRPr>
          </a:p>
          <a:p>
            <a:endParaRPr lang="en-GB" dirty="0"/>
          </a:p>
        </p:txBody>
      </p:sp>
      <p:sp>
        <p:nvSpPr>
          <p:cNvPr id="5" name="Titolo 1"/>
          <p:cNvSpPr>
            <a:spLocks noGrp="1"/>
          </p:cNvSpPr>
          <p:nvPr>
            <p:ph type="title"/>
          </p:nvPr>
        </p:nvSpPr>
        <p:spPr/>
        <p:txBody>
          <a:bodyPr/>
          <a:lstStyle/>
          <a:p>
            <a:r>
              <a:rPr lang="it-IT" dirty="0" err="1" smtClean="0">
                <a:latin typeface="Garamond" panose="02020404030301010803" pitchFamily="18" charset="0"/>
              </a:rPr>
              <a:t>Employee</a:t>
            </a:r>
            <a:r>
              <a:rPr lang="it-IT" dirty="0" smtClean="0">
                <a:latin typeface="Garamond" panose="02020404030301010803" pitchFamily="18" charset="0"/>
              </a:rPr>
              <a:t> Value </a:t>
            </a:r>
            <a:r>
              <a:rPr lang="it-IT" dirty="0" err="1" smtClean="0">
                <a:latin typeface="Garamond" panose="02020404030301010803" pitchFamily="18" charset="0"/>
              </a:rPr>
              <a:t>Proposition</a:t>
            </a:r>
            <a:r>
              <a:rPr lang="it-IT" dirty="0" smtClean="0">
                <a:latin typeface="Garamond" panose="02020404030301010803" pitchFamily="18" charset="0"/>
              </a:rPr>
              <a:t> (for new </a:t>
            </a:r>
            <a:r>
              <a:rPr lang="it-IT" dirty="0" err="1" smtClean="0">
                <a:latin typeface="Garamond" panose="02020404030301010803" pitchFamily="18" charset="0"/>
              </a:rPr>
              <a:t>graduates</a:t>
            </a:r>
            <a:r>
              <a:rPr lang="it-IT" dirty="0" smtClean="0">
                <a:latin typeface="Garamond" panose="02020404030301010803" pitchFamily="18" charset="0"/>
              </a:rPr>
              <a:t>)</a:t>
            </a:r>
            <a:br>
              <a:rPr lang="it-IT" dirty="0" smtClean="0">
                <a:latin typeface="Garamond" panose="02020404030301010803" pitchFamily="18" charset="0"/>
              </a:rPr>
            </a:br>
            <a:r>
              <a:rPr lang="it-IT" sz="2000" dirty="0" smtClean="0">
                <a:latin typeface="Garamond" panose="02020404030301010803" pitchFamily="18" charset="0"/>
              </a:rPr>
              <a:t>Critical </a:t>
            </a:r>
            <a:r>
              <a:rPr lang="it-IT" sz="2000" dirty="0" err="1" smtClean="0">
                <a:latin typeface="Garamond" panose="02020404030301010803" pitchFamily="18" charset="0"/>
              </a:rPr>
              <a:t>Ingredients</a:t>
            </a:r>
            <a:r>
              <a:rPr lang="it-IT" sz="2000" dirty="0" smtClean="0">
                <a:latin typeface="Garamond" panose="02020404030301010803" pitchFamily="18" charset="0"/>
              </a:rPr>
              <a:t> (2)</a:t>
            </a:r>
            <a:endParaRPr lang="en-GB" sz="1800" dirty="0">
              <a:latin typeface="Garamond" panose="02020404030301010803" pitchFamily="18" charset="0"/>
            </a:endParaRPr>
          </a:p>
        </p:txBody>
      </p:sp>
    </p:spTree>
    <p:extLst>
      <p:ext uri="{BB962C8B-B14F-4D97-AF65-F5344CB8AC3E}">
        <p14:creationId xmlns:p14="http://schemas.microsoft.com/office/powerpoint/2010/main" val="31013897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p:txBody>
          <a:bodyPr/>
          <a:lstStyle/>
          <a:p>
            <a:r>
              <a:rPr lang="en-GB" b="1" dirty="0" smtClean="0">
                <a:latin typeface="Garamond" panose="02020404030301010803" pitchFamily="18" charset="0"/>
              </a:rPr>
              <a:t>Well-being </a:t>
            </a:r>
            <a:r>
              <a:rPr lang="en-GB" b="1" dirty="0">
                <a:latin typeface="Garamond" panose="02020404030301010803" pitchFamily="18" charset="0"/>
              </a:rPr>
              <a:t>in the workplace </a:t>
            </a:r>
            <a:r>
              <a:rPr lang="en-GB" dirty="0">
                <a:latin typeface="Garamond" panose="02020404030301010803" pitchFamily="18" charset="0"/>
              </a:rPr>
              <a:t>today represents a strategic and indispensable dimension for attracting and retaining young talent. </a:t>
            </a:r>
            <a:endParaRPr lang="en-GB" dirty="0" smtClean="0">
              <a:latin typeface="Garamond" panose="02020404030301010803" pitchFamily="18" charset="0"/>
            </a:endParaRPr>
          </a:p>
          <a:p>
            <a:r>
              <a:rPr lang="en-GB" dirty="0">
                <a:latin typeface="Garamond" panose="02020404030301010803" pitchFamily="18" charset="0"/>
              </a:rPr>
              <a:t>W</a:t>
            </a:r>
            <a:r>
              <a:rPr lang="en-GB" dirty="0" smtClean="0">
                <a:latin typeface="Garamond" panose="02020404030301010803" pitchFamily="18" charset="0"/>
              </a:rPr>
              <a:t>ellbeing </a:t>
            </a:r>
            <a:r>
              <a:rPr lang="en-GB" b="1" dirty="0">
                <a:latin typeface="Garamond" panose="02020404030301010803" pitchFamily="18" charset="0"/>
              </a:rPr>
              <a:t>can be interpreted in different </a:t>
            </a:r>
            <a:r>
              <a:rPr lang="en-GB" b="1" dirty="0" smtClean="0">
                <a:latin typeface="Garamond" panose="02020404030301010803" pitchFamily="18" charset="0"/>
              </a:rPr>
              <a:t>ways</a:t>
            </a:r>
            <a:r>
              <a:rPr lang="en-GB" dirty="0" smtClean="0">
                <a:latin typeface="Garamond" panose="02020404030301010803" pitchFamily="18" charset="0"/>
              </a:rPr>
              <a:t>:</a:t>
            </a:r>
          </a:p>
          <a:p>
            <a:pPr lvl="1"/>
            <a:r>
              <a:rPr lang="en-GB" b="1" dirty="0" smtClean="0">
                <a:latin typeface="Garamond" panose="02020404030301010803" pitchFamily="18" charset="0"/>
              </a:rPr>
              <a:t>Smart </a:t>
            </a:r>
            <a:r>
              <a:rPr lang="en-GB" b="1" dirty="0">
                <a:latin typeface="Garamond" panose="02020404030301010803" pitchFamily="18" charset="0"/>
              </a:rPr>
              <a:t>working</a:t>
            </a:r>
            <a:r>
              <a:rPr lang="en-GB" dirty="0">
                <a:latin typeface="Garamond" panose="02020404030301010803" pitchFamily="18" charset="0"/>
              </a:rPr>
              <a:t>, in particular, is an element considered essential to be competitive today in attracting, but also in retaining young people. </a:t>
            </a:r>
            <a:endParaRPr lang="en-GB" dirty="0">
              <a:latin typeface="Garamond" panose="02020404030301010803" pitchFamily="18" charset="0"/>
            </a:endParaRPr>
          </a:p>
          <a:p>
            <a:pPr lvl="1"/>
            <a:r>
              <a:rPr lang="en-GB" dirty="0" smtClean="0">
                <a:latin typeface="Garamond" panose="02020404030301010803" pitchFamily="18" charset="0"/>
              </a:rPr>
              <a:t>In </a:t>
            </a:r>
            <a:r>
              <a:rPr lang="en-GB" dirty="0">
                <a:latin typeface="Garamond" panose="02020404030301010803" pitchFamily="18" charset="0"/>
              </a:rPr>
              <a:t>other cases, companies' welfare policies include generous </a:t>
            </a:r>
            <a:r>
              <a:rPr lang="en-GB" b="1" dirty="0">
                <a:latin typeface="Garamond" panose="02020404030301010803" pitchFamily="18" charset="0"/>
              </a:rPr>
              <a:t>remuneration policies and benefit systems</a:t>
            </a:r>
            <a:r>
              <a:rPr lang="en-GB" dirty="0">
                <a:latin typeface="Garamond" panose="02020404030301010803" pitchFamily="18" charset="0"/>
              </a:rPr>
              <a:t>, </a:t>
            </a:r>
            <a:r>
              <a:rPr lang="en-GB" b="1" dirty="0">
                <a:latin typeface="Garamond" panose="02020404030301010803" pitchFamily="18" charset="0"/>
              </a:rPr>
              <a:t>corporate welfare services</a:t>
            </a:r>
            <a:r>
              <a:rPr lang="en-GB" dirty="0">
                <a:latin typeface="Garamond" panose="02020404030301010803" pitchFamily="18" charset="0"/>
              </a:rPr>
              <a:t>, but also attention to issues of </a:t>
            </a:r>
            <a:r>
              <a:rPr lang="en-GB" b="1" dirty="0">
                <a:latin typeface="Garamond" panose="02020404030301010803" pitchFamily="18" charset="0"/>
              </a:rPr>
              <a:t>inclusion, job security, and organisational climate</a:t>
            </a:r>
            <a:r>
              <a:rPr lang="en-GB" dirty="0">
                <a:latin typeface="Garamond" panose="02020404030301010803" pitchFamily="18" charset="0"/>
              </a:rPr>
              <a:t>. </a:t>
            </a:r>
            <a:endParaRPr lang="en-GB" dirty="0" smtClean="0">
              <a:latin typeface="Garamond" panose="02020404030301010803" pitchFamily="18" charset="0"/>
            </a:endParaRPr>
          </a:p>
          <a:p>
            <a:pPr lvl="1"/>
            <a:endParaRPr lang="en-GB" dirty="0">
              <a:latin typeface="Garamond" panose="02020404030301010803" pitchFamily="18" charset="0"/>
            </a:endParaRPr>
          </a:p>
          <a:p>
            <a:pPr marL="0" indent="0" algn="ctr">
              <a:buNone/>
            </a:pPr>
            <a:r>
              <a:rPr lang="en-GB" sz="1400" i="1" dirty="0">
                <a:latin typeface="Garamond" panose="02020404030301010803" pitchFamily="18" charset="0"/>
              </a:rPr>
              <a:t>"As far as Italy is concerned, we offer a context of complete empowerment and trust in people that translates into a smart working policy that is ahead of the national context. We have a way of working that we call FAB, which stands for Flexible, Adapted, Balanced. Essentially we tell people not to come to the office, but to decide with their boss, their team according to what their priorities are" (Interview </a:t>
            </a:r>
            <a:r>
              <a:rPr lang="en-GB" sz="1400" i="1" dirty="0" smtClean="0">
                <a:latin typeface="Garamond" panose="02020404030301010803" pitchFamily="18" charset="0"/>
              </a:rPr>
              <a:t>Nestlé).</a:t>
            </a:r>
            <a:endParaRPr lang="en-GB" sz="1400" i="1" dirty="0">
              <a:latin typeface="Garamond" panose="02020404030301010803" pitchFamily="18" charset="0"/>
            </a:endParaRPr>
          </a:p>
          <a:p>
            <a:endParaRPr lang="en-GB" dirty="0">
              <a:latin typeface="Garamond" panose="02020404030301010803" pitchFamily="18" charset="0"/>
            </a:endParaRPr>
          </a:p>
        </p:txBody>
      </p:sp>
      <p:sp>
        <p:nvSpPr>
          <p:cNvPr id="5" name="Titolo 1"/>
          <p:cNvSpPr>
            <a:spLocks noGrp="1"/>
          </p:cNvSpPr>
          <p:nvPr>
            <p:ph type="title"/>
          </p:nvPr>
        </p:nvSpPr>
        <p:spPr/>
        <p:txBody>
          <a:bodyPr/>
          <a:lstStyle/>
          <a:p>
            <a:r>
              <a:rPr lang="it-IT" dirty="0" err="1" smtClean="0">
                <a:latin typeface="Garamond" panose="02020404030301010803" pitchFamily="18" charset="0"/>
              </a:rPr>
              <a:t>Employee</a:t>
            </a:r>
            <a:r>
              <a:rPr lang="it-IT" dirty="0" smtClean="0">
                <a:latin typeface="Garamond" panose="02020404030301010803" pitchFamily="18" charset="0"/>
              </a:rPr>
              <a:t> Value </a:t>
            </a:r>
            <a:r>
              <a:rPr lang="it-IT" dirty="0" err="1" smtClean="0">
                <a:latin typeface="Garamond" panose="02020404030301010803" pitchFamily="18" charset="0"/>
              </a:rPr>
              <a:t>Proposition</a:t>
            </a:r>
            <a:r>
              <a:rPr lang="it-IT" dirty="0" smtClean="0">
                <a:latin typeface="Garamond" panose="02020404030301010803" pitchFamily="18" charset="0"/>
              </a:rPr>
              <a:t> (for new </a:t>
            </a:r>
            <a:r>
              <a:rPr lang="it-IT" dirty="0" err="1" smtClean="0">
                <a:latin typeface="Garamond" panose="02020404030301010803" pitchFamily="18" charset="0"/>
              </a:rPr>
              <a:t>graduates</a:t>
            </a:r>
            <a:r>
              <a:rPr lang="it-IT" dirty="0" smtClean="0">
                <a:latin typeface="Garamond" panose="02020404030301010803" pitchFamily="18" charset="0"/>
              </a:rPr>
              <a:t>)</a:t>
            </a:r>
            <a:br>
              <a:rPr lang="it-IT" dirty="0" smtClean="0">
                <a:latin typeface="Garamond" panose="02020404030301010803" pitchFamily="18" charset="0"/>
              </a:rPr>
            </a:br>
            <a:r>
              <a:rPr lang="it-IT" sz="2000" dirty="0" smtClean="0">
                <a:latin typeface="Garamond" panose="02020404030301010803" pitchFamily="18" charset="0"/>
              </a:rPr>
              <a:t>Critical </a:t>
            </a:r>
            <a:r>
              <a:rPr lang="it-IT" sz="2000" dirty="0" err="1" smtClean="0">
                <a:latin typeface="Garamond" panose="02020404030301010803" pitchFamily="18" charset="0"/>
              </a:rPr>
              <a:t>Ingredients</a:t>
            </a:r>
            <a:r>
              <a:rPr lang="it-IT" sz="2000" dirty="0" smtClean="0">
                <a:latin typeface="Garamond" panose="02020404030301010803" pitchFamily="18" charset="0"/>
              </a:rPr>
              <a:t> (3)</a:t>
            </a:r>
            <a:endParaRPr lang="en-GB" sz="1800" dirty="0">
              <a:latin typeface="Garamond" panose="02020404030301010803" pitchFamily="18" charset="0"/>
            </a:endParaRPr>
          </a:p>
        </p:txBody>
      </p:sp>
    </p:spTree>
    <p:extLst>
      <p:ext uri="{BB962C8B-B14F-4D97-AF65-F5344CB8AC3E}">
        <p14:creationId xmlns:p14="http://schemas.microsoft.com/office/powerpoint/2010/main" val="274323716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395536" y="843558"/>
            <a:ext cx="8229600" cy="3394472"/>
          </a:xfrm>
        </p:spPr>
        <p:txBody>
          <a:bodyPr/>
          <a:lstStyle/>
          <a:p>
            <a:r>
              <a:rPr lang="en-GB" dirty="0">
                <a:latin typeface="Garamond" panose="02020404030301010803" pitchFamily="18" charset="0"/>
              </a:rPr>
              <a:t>Companies are </a:t>
            </a:r>
            <a:r>
              <a:rPr lang="en-GB" b="1" dirty="0">
                <a:latin typeface="Garamond" panose="02020404030301010803" pitchFamily="18" charset="0"/>
              </a:rPr>
              <a:t>striving to build and develop employer branding strategies</a:t>
            </a:r>
            <a:r>
              <a:rPr lang="en-GB" dirty="0">
                <a:latin typeface="Garamond" panose="02020404030301010803" pitchFamily="18" charset="0"/>
              </a:rPr>
              <a:t>, aimed at communicating their employee value proposition at different stages of recruitment and selection. </a:t>
            </a:r>
            <a:endParaRPr lang="en-GB" dirty="0" smtClean="0">
              <a:latin typeface="Garamond" panose="02020404030301010803" pitchFamily="18" charset="0"/>
            </a:endParaRPr>
          </a:p>
          <a:p>
            <a:endParaRPr lang="en-GB" dirty="0">
              <a:latin typeface="Garamond" panose="02020404030301010803" pitchFamily="18" charset="0"/>
            </a:endParaRPr>
          </a:p>
          <a:p>
            <a:pPr algn="ctr"/>
            <a:r>
              <a:rPr lang="en-GB" sz="1400" i="1" dirty="0">
                <a:latin typeface="Garamond" panose="02020404030301010803" pitchFamily="18" charset="0"/>
              </a:rPr>
              <a:t>"We do a lot of communication, in the most varied way possible - social, campaigns, universities, etc. Typically for any active selection process, our offer does not end with the description of the job, but the offer is total and includes the description of the reward that cannot be quantified but which represents the so-called total reward that the company provides and which goes beyond the monetary remuneration” (Interview Ernst &amp; </a:t>
            </a:r>
            <a:r>
              <a:rPr lang="en-GB" sz="1400" i="1" dirty="0" smtClean="0">
                <a:latin typeface="Garamond" panose="02020404030301010803" pitchFamily="18" charset="0"/>
              </a:rPr>
              <a:t>Young).</a:t>
            </a:r>
            <a:endParaRPr lang="en-GB" sz="1400" i="1" dirty="0">
              <a:latin typeface="Garamond" panose="02020404030301010803" pitchFamily="18" charset="0"/>
            </a:endParaRPr>
          </a:p>
          <a:p>
            <a:r>
              <a:rPr lang="en-GB" dirty="0" smtClean="0">
                <a:latin typeface="Garamond" panose="02020404030301010803" pitchFamily="18" charset="0"/>
              </a:rPr>
              <a:t>Companies </a:t>
            </a:r>
            <a:r>
              <a:rPr lang="en-GB" dirty="0">
                <a:latin typeface="Garamond" panose="02020404030301010803" pitchFamily="18" charset="0"/>
              </a:rPr>
              <a:t>are particularly aware of the importance of the Internet, social media, and </a:t>
            </a:r>
            <a:r>
              <a:rPr lang="en-GB" dirty="0" err="1">
                <a:latin typeface="Garamond" panose="02020404030301010803" pitchFamily="18" charset="0"/>
              </a:rPr>
              <a:t>Linkedin</a:t>
            </a:r>
            <a:r>
              <a:rPr lang="en-GB" dirty="0">
                <a:latin typeface="Garamond" panose="02020404030301010803" pitchFamily="18" charset="0"/>
              </a:rPr>
              <a:t> in order to intercept and communicate with younger </a:t>
            </a:r>
            <a:r>
              <a:rPr lang="en-GB" dirty="0" smtClean="0">
                <a:latin typeface="Garamond" panose="02020404030301010803" pitchFamily="18" charset="0"/>
              </a:rPr>
              <a:t>people; therefore</a:t>
            </a:r>
            <a:r>
              <a:rPr lang="en-GB" dirty="0">
                <a:latin typeface="Garamond" panose="02020404030301010803" pitchFamily="18" charset="0"/>
              </a:rPr>
              <a:t>, companies are </a:t>
            </a:r>
            <a:r>
              <a:rPr lang="en-GB" b="1" dirty="0">
                <a:latin typeface="Garamond" panose="02020404030301010803" pitchFamily="18" charset="0"/>
              </a:rPr>
              <a:t>investing heavily to improve their image and positioning on the main web platforms</a:t>
            </a:r>
            <a:r>
              <a:rPr lang="en-GB" dirty="0" smtClean="0">
                <a:latin typeface="Garamond" panose="02020404030301010803" pitchFamily="18" charset="0"/>
              </a:rPr>
              <a:t>.</a:t>
            </a:r>
          </a:p>
          <a:p>
            <a:endParaRPr lang="en-GB" dirty="0">
              <a:latin typeface="Garamond" panose="02020404030301010803" pitchFamily="18" charset="0"/>
            </a:endParaRPr>
          </a:p>
          <a:p>
            <a:pPr algn="ctr"/>
            <a:r>
              <a:rPr lang="en-GB" sz="1400" i="1" dirty="0">
                <a:latin typeface="Garamond" panose="02020404030301010803" pitchFamily="18" charset="0"/>
              </a:rPr>
              <a:t>"The employee value proposition is taken care of by the HR department. The institutional website is one channel, </a:t>
            </a:r>
            <a:r>
              <a:rPr lang="en-GB" sz="1400" i="1" dirty="0" err="1">
                <a:latin typeface="Garamond" panose="02020404030301010803" pitchFamily="18" charset="0"/>
              </a:rPr>
              <a:t>Linkedin</a:t>
            </a:r>
            <a:r>
              <a:rPr lang="en-GB" sz="1400" i="1" dirty="0">
                <a:latin typeface="Garamond" panose="02020404030301010803" pitchFamily="18" charset="0"/>
              </a:rPr>
              <a:t> is another channel. The other channel is the reputational sites, such as Glassdoor, which is a way of getting to know the company. The invitation we make to young people is to look for information also outside institutional sources” (Interview Beta </a:t>
            </a:r>
            <a:r>
              <a:rPr lang="en-GB" sz="1400" i="1" dirty="0" smtClean="0">
                <a:latin typeface="Garamond" panose="02020404030301010803" pitchFamily="18" charset="0"/>
              </a:rPr>
              <a:t>80</a:t>
            </a:r>
            <a:r>
              <a:rPr lang="en-GB" sz="1400" i="1" dirty="0">
                <a:latin typeface="Garamond" panose="02020404030301010803" pitchFamily="18" charset="0"/>
              </a:rPr>
              <a:t>)</a:t>
            </a:r>
            <a:endParaRPr lang="en-GB" dirty="0">
              <a:latin typeface="Garamond" panose="02020404030301010803" pitchFamily="18" charset="0"/>
            </a:endParaRPr>
          </a:p>
        </p:txBody>
      </p:sp>
      <p:sp>
        <p:nvSpPr>
          <p:cNvPr id="5" name="Titolo 1"/>
          <p:cNvSpPr>
            <a:spLocks noGrp="1"/>
          </p:cNvSpPr>
          <p:nvPr>
            <p:ph type="title"/>
          </p:nvPr>
        </p:nvSpPr>
        <p:spPr/>
        <p:txBody>
          <a:bodyPr/>
          <a:lstStyle/>
          <a:p>
            <a:r>
              <a:rPr lang="it-IT" dirty="0" err="1" smtClean="0">
                <a:latin typeface="Garamond" panose="02020404030301010803" pitchFamily="18" charset="0"/>
              </a:rPr>
              <a:t>Employer</a:t>
            </a:r>
            <a:r>
              <a:rPr lang="it-IT" dirty="0" smtClean="0">
                <a:latin typeface="Garamond" panose="02020404030301010803" pitchFamily="18" charset="0"/>
              </a:rPr>
              <a:t> </a:t>
            </a:r>
            <a:r>
              <a:rPr lang="it-IT" dirty="0" err="1" smtClean="0">
                <a:latin typeface="Garamond" panose="02020404030301010803" pitchFamily="18" charset="0"/>
              </a:rPr>
              <a:t>Branding</a:t>
            </a:r>
            <a:r>
              <a:rPr lang="it-IT" dirty="0" smtClean="0">
                <a:latin typeface="Garamond" panose="02020404030301010803" pitchFamily="18" charset="0"/>
              </a:rPr>
              <a:t> </a:t>
            </a:r>
            <a:r>
              <a:rPr lang="it-IT" dirty="0" err="1" smtClean="0">
                <a:latin typeface="Garamond" panose="02020404030301010803" pitchFamily="18" charset="0"/>
              </a:rPr>
              <a:t>Strategies</a:t>
            </a:r>
            <a:r>
              <a:rPr lang="it-IT" dirty="0" smtClean="0">
                <a:latin typeface="Garamond" panose="02020404030301010803" pitchFamily="18" charset="0"/>
              </a:rPr>
              <a:t> (1)</a:t>
            </a:r>
            <a:br>
              <a:rPr lang="it-IT" dirty="0" smtClean="0">
                <a:latin typeface="Garamond" panose="02020404030301010803" pitchFamily="18" charset="0"/>
              </a:rPr>
            </a:br>
            <a:endParaRPr lang="en-GB" sz="1800" dirty="0">
              <a:latin typeface="Garamond" panose="02020404030301010803" pitchFamily="18" charset="0"/>
            </a:endParaRPr>
          </a:p>
        </p:txBody>
      </p:sp>
    </p:spTree>
    <p:extLst>
      <p:ext uri="{BB962C8B-B14F-4D97-AF65-F5344CB8AC3E}">
        <p14:creationId xmlns:p14="http://schemas.microsoft.com/office/powerpoint/2010/main" val="349131810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457200" y="843558"/>
            <a:ext cx="8229600" cy="3394472"/>
          </a:xfrm>
        </p:spPr>
        <p:txBody>
          <a:bodyPr/>
          <a:lstStyle/>
          <a:p>
            <a:r>
              <a:rPr lang="en-GB" b="1" dirty="0" err="1" smtClean="0">
                <a:latin typeface="Garamond" panose="02020404030301010803" pitchFamily="18" charset="0"/>
              </a:rPr>
              <a:t>Onboarding</a:t>
            </a:r>
            <a:r>
              <a:rPr lang="en-GB" b="1" dirty="0" smtClean="0">
                <a:latin typeface="Garamond" panose="02020404030301010803" pitchFamily="18" charset="0"/>
              </a:rPr>
              <a:t> </a:t>
            </a:r>
            <a:r>
              <a:rPr lang="en-GB" b="1" dirty="0">
                <a:latin typeface="Garamond" panose="02020404030301010803" pitchFamily="18" charset="0"/>
              </a:rPr>
              <a:t>is a particularly delicate phase </a:t>
            </a:r>
            <a:r>
              <a:rPr lang="en-GB" dirty="0">
                <a:latin typeface="Garamond" panose="02020404030301010803" pitchFamily="18" charset="0"/>
              </a:rPr>
              <a:t>of the selection process, during which the foundations are laid for the start of a positive and lasting relationship with new </a:t>
            </a:r>
            <a:r>
              <a:rPr lang="en-GB" dirty="0" smtClean="0">
                <a:latin typeface="Garamond" panose="02020404030301010803" pitchFamily="18" charset="0"/>
              </a:rPr>
              <a:t>hires.</a:t>
            </a:r>
          </a:p>
          <a:p>
            <a:r>
              <a:rPr lang="en-GB" dirty="0" err="1">
                <a:latin typeface="Garamond" panose="02020404030301010803" pitchFamily="18" charset="0"/>
              </a:rPr>
              <a:t>O</a:t>
            </a:r>
            <a:r>
              <a:rPr lang="en-GB" dirty="0" err="1" smtClean="0">
                <a:latin typeface="Garamond" panose="02020404030301010803" pitchFamily="18" charset="0"/>
              </a:rPr>
              <a:t>nboarding</a:t>
            </a:r>
            <a:r>
              <a:rPr lang="en-GB" dirty="0" smtClean="0">
                <a:latin typeface="Garamond" panose="02020404030301010803" pitchFamily="18" charset="0"/>
              </a:rPr>
              <a:t> </a:t>
            </a:r>
            <a:r>
              <a:rPr lang="en-GB" dirty="0">
                <a:latin typeface="Garamond" panose="02020404030301010803" pitchFamily="18" charset="0"/>
              </a:rPr>
              <a:t>programmes </a:t>
            </a:r>
            <a:r>
              <a:rPr lang="en-GB" b="1" dirty="0">
                <a:latin typeface="Garamond" panose="02020404030301010803" pitchFamily="18" charset="0"/>
              </a:rPr>
              <a:t>often include several moments</a:t>
            </a:r>
            <a:r>
              <a:rPr lang="en-GB" dirty="0">
                <a:latin typeface="Garamond" panose="02020404030301010803" pitchFamily="18" charset="0"/>
              </a:rPr>
              <a:t>, even whole days, during which the new employee has the opportunity to interact with colleagues and managers and where the company takes action to transmit its values and culture. </a:t>
            </a:r>
            <a:endParaRPr lang="en-GB" dirty="0" smtClean="0">
              <a:latin typeface="Garamond" panose="02020404030301010803" pitchFamily="18" charset="0"/>
            </a:endParaRPr>
          </a:p>
          <a:p>
            <a:r>
              <a:rPr lang="en-GB" dirty="0" smtClean="0">
                <a:latin typeface="Garamond" panose="02020404030301010803" pitchFamily="18" charset="0"/>
              </a:rPr>
              <a:t>In </a:t>
            </a:r>
            <a:r>
              <a:rPr lang="en-GB" dirty="0">
                <a:latin typeface="Garamond" panose="02020404030301010803" pitchFamily="18" charset="0"/>
              </a:rPr>
              <a:t>other cases, companies </a:t>
            </a:r>
            <a:r>
              <a:rPr lang="en-GB" b="1" dirty="0">
                <a:latin typeface="Garamond" panose="02020404030301010803" pitchFamily="18" charset="0"/>
              </a:rPr>
              <a:t>provide young new hires with a mentor (or even a Buddy) </a:t>
            </a:r>
            <a:r>
              <a:rPr lang="en-GB" dirty="0">
                <a:latin typeface="Garamond" panose="02020404030301010803" pitchFamily="18" charset="0"/>
              </a:rPr>
              <a:t>whose task is to introduce them to the work logic and the more general functioning of the company</a:t>
            </a:r>
            <a:r>
              <a:rPr lang="en-GB" dirty="0" smtClean="0">
                <a:latin typeface="Garamond" panose="02020404030301010803" pitchFamily="18" charset="0"/>
              </a:rPr>
              <a:t>.</a:t>
            </a:r>
          </a:p>
          <a:p>
            <a:endParaRPr lang="en-GB" dirty="0">
              <a:latin typeface="Garamond" panose="02020404030301010803" pitchFamily="18" charset="0"/>
            </a:endParaRPr>
          </a:p>
          <a:p>
            <a:pPr algn="ctr"/>
            <a:r>
              <a:rPr lang="en-GB" sz="1400" i="1" dirty="0">
                <a:latin typeface="Garamond" panose="02020404030301010803" pitchFamily="18" charset="0"/>
              </a:rPr>
              <a:t>"For the young target group we focus a lot on </a:t>
            </a:r>
            <a:r>
              <a:rPr lang="en-GB" sz="1400" i="1" dirty="0" err="1">
                <a:latin typeface="Garamond" panose="02020404030301010803" pitchFamily="18" charset="0"/>
              </a:rPr>
              <a:t>onboarding</a:t>
            </a:r>
            <a:r>
              <a:rPr lang="en-GB" sz="1400" i="1" dirty="0">
                <a:latin typeface="Garamond" panose="02020404030301010803" pitchFamily="18" charset="0"/>
              </a:rPr>
              <a:t>. For the first five months we provide mentorship activities between several company actors so that the new hires feel included and understand what we do. We also organise days where all new hires meet the management and listen to what the values of the company are. The new hires tell us about their values and we try to create links between the individual and company values. Every three months we then meet with all new employees to listen to them, understand who they are, understand what characterises them as people, and tell them about the company from a values perspective” (Interview AS </a:t>
            </a:r>
            <a:r>
              <a:rPr lang="en-GB" sz="1400" i="1" dirty="0" err="1" smtClean="0">
                <a:latin typeface="Garamond" panose="02020404030301010803" pitchFamily="18" charset="0"/>
              </a:rPr>
              <a:t>Retigas</a:t>
            </a:r>
            <a:r>
              <a:rPr lang="en-GB" sz="1400" i="1" dirty="0" smtClean="0">
                <a:latin typeface="Garamond" panose="02020404030301010803" pitchFamily="18" charset="0"/>
              </a:rPr>
              <a:t>).</a:t>
            </a:r>
            <a:endParaRPr lang="en-GB" sz="1400" i="1" dirty="0">
              <a:latin typeface="Garamond" panose="02020404030301010803" pitchFamily="18" charset="0"/>
            </a:endParaRPr>
          </a:p>
          <a:p>
            <a:endParaRPr lang="en-GB" dirty="0">
              <a:latin typeface="Garamond" panose="02020404030301010803" pitchFamily="18" charset="0"/>
            </a:endParaRPr>
          </a:p>
        </p:txBody>
      </p:sp>
      <p:sp>
        <p:nvSpPr>
          <p:cNvPr id="5" name="Titolo 1"/>
          <p:cNvSpPr>
            <a:spLocks noGrp="1"/>
          </p:cNvSpPr>
          <p:nvPr>
            <p:ph type="title"/>
          </p:nvPr>
        </p:nvSpPr>
        <p:spPr/>
        <p:txBody>
          <a:bodyPr/>
          <a:lstStyle/>
          <a:p>
            <a:r>
              <a:rPr lang="it-IT" dirty="0" err="1" smtClean="0">
                <a:latin typeface="Garamond" panose="02020404030301010803" pitchFamily="18" charset="0"/>
              </a:rPr>
              <a:t>Employer</a:t>
            </a:r>
            <a:r>
              <a:rPr lang="it-IT" dirty="0" smtClean="0">
                <a:latin typeface="Garamond" panose="02020404030301010803" pitchFamily="18" charset="0"/>
              </a:rPr>
              <a:t> </a:t>
            </a:r>
            <a:r>
              <a:rPr lang="it-IT" dirty="0" err="1" smtClean="0">
                <a:latin typeface="Garamond" panose="02020404030301010803" pitchFamily="18" charset="0"/>
              </a:rPr>
              <a:t>Branding</a:t>
            </a:r>
            <a:r>
              <a:rPr lang="it-IT" dirty="0" smtClean="0">
                <a:latin typeface="Garamond" panose="02020404030301010803" pitchFamily="18" charset="0"/>
              </a:rPr>
              <a:t> </a:t>
            </a:r>
            <a:r>
              <a:rPr lang="it-IT" dirty="0" err="1" smtClean="0">
                <a:latin typeface="Garamond" panose="02020404030301010803" pitchFamily="18" charset="0"/>
              </a:rPr>
              <a:t>Strategies</a:t>
            </a:r>
            <a:r>
              <a:rPr lang="it-IT" dirty="0" smtClean="0">
                <a:latin typeface="Garamond" panose="02020404030301010803" pitchFamily="18" charset="0"/>
              </a:rPr>
              <a:t> (2)</a:t>
            </a:r>
            <a:br>
              <a:rPr lang="it-IT" dirty="0" smtClean="0">
                <a:latin typeface="Garamond" panose="02020404030301010803" pitchFamily="18" charset="0"/>
              </a:rPr>
            </a:br>
            <a:endParaRPr lang="en-GB" sz="1800" dirty="0">
              <a:latin typeface="Garamond" panose="02020404030301010803" pitchFamily="18" charset="0"/>
            </a:endParaRPr>
          </a:p>
        </p:txBody>
      </p:sp>
    </p:spTree>
    <p:extLst>
      <p:ext uri="{BB962C8B-B14F-4D97-AF65-F5344CB8AC3E}">
        <p14:creationId xmlns:p14="http://schemas.microsoft.com/office/powerpoint/2010/main" val="319275983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en-GB" dirty="0">
                <a:latin typeface="Garamond" panose="02020404030301010803" pitchFamily="18" charset="0"/>
              </a:rPr>
              <a:t>New Forms of Collaboration Between Universities and Companies</a:t>
            </a:r>
            <a:br>
              <a:rPr lang="en-GB" dirty="0">
                <a:latin typeface="Garamond" panose="02020404030301010803" pitchFamily="18" charset="0"/>
              </a:rPr>
            </a:br>
            <a:endParaRPr lang="en-GB" dirty="0">
              <a:latin typeface="Garamond" panose="02020404030301010803" pitchFamily="18" charset="0"/>
            </a:endParaRPr>
          </a:p>
        </p:txBody>
      </p:sp>
      <p:sp>
        <p:nvSpPr>
          <p:cNvPr id="3" name="Segnaposto contenuto 2"/>
          <p:cNvSpPr>
            <a:spLocks noGrp="1"/>
          </p:cNvSpPr>
          <p:nvPr>
            <p:ph idx="1"/>
          </p:nvPr>
        </p:nvSpPr>
        <p:spPr/>
        <p:txBody>
          <a:bodyPr/>
          <a:lstStyle/>
          <a:p>
            <a:r>
              <a:rPr lang="en-GB" dirty="0" smtClean="0">
                <a:latin typeface="Garamond" panose="02020404030301010803" pitchFamily="18" charset="0"/>
              </a:rPr>
              <a:t>Expect </a:t>
            </a:r>
            <a:r>
              <a:rPr lang="en-GB" b="1" dirty="0" smtClean="0">
                <a:latin typeface="Garamond" panose="02020404030301010803" pitchFamily="18" charset="0"/>
              </a:rPr>
              <a:t>greater </a:t>
            </a:r>
            <a:r>
              <a:rPr lang="en-GB" b="1" dirty="0">
                <a:latin typeface="Garamond" panose="02020404030301010803" pitchFamily="18" charset="0"/>
              </a:rPr>
              <a:t>investment by the university </a:t>
            </a:r>
            <a:r>
              <a:rPr lang="en-GB" b="1" dirty="0" smtClean="0">
                <a:latin typeface="Garamond" panose="02020404030301010803" pitchFamily="18" charset="0"/>
              </a:rPr>
              <a:t>on </a:t>
            </a:r>
            <a:r>
              <a:rPr lang="en-GB" b="1" dirty="0">
                <a:latin typeface="Garamond" panose="02020404030301010803" pitchFamily="18" charset="0"/>
              </a:rPr>
              <a:t>the development of soft and employability skills</a:t>
            </a:r>
            <a:r>
              <a:rPr lang="en-GB" dirty="0">
                <a:latin typeface="Garamond" panose="02020404030301010803" pitchFamily="18" charset="0"/>
              </a:rPr>
              <a:t>, through transversal training programmes across the various courses of </a:t>
            </a:r>
            <a:r>
              <a:rPr lang="en-GB" dirty="0" smtClean="0">
                <a:latin typeface="Garamond" panose="02020404030301010803" pitchFamily="18" charset="0"/>
              </a:rPr>
              <a:t>study</a:t>
            </a:r>
            <a:endParaRPr lang="en-GB" dirty="0">
              <a:latin typeface="Garamond" panose="02020404030301010803" pitchFamily="18" charset="0"/>
            </a:endParaRPr>
          </a:p>
          <a:p>
            <a:pPr marL="0" indent="0" algn="ctr">
              <a:buNone/>
            </a:pPr>
            <a:r>
              <a:rPr lang="en-GB" sz="1400" i="1" dirty="0" smtClean="0">
                <a:latin typeface="Garamond" panose="02020404030301010803" pitchFamily="18" charset="0"/>
              </a:rPr>
              <a:t>"I </a:t>
            </a:r>
            <a:r>
              <a:rPr lang="en-GB" sz="1400" i="1" dirty="0">
                <a:latin typeface="Garamond" panose="02020404030301010803" pitchFamily="18" charset="0"/>
              </a:rPr>
              <a:t>believe that the university's commitment should be to make students recover aspects, not only technical but also soft. We talk about life skills. In today's society, the relational skills aspect is important and must be cultivated. We all need to commit ourselves so that young people can cultivate these skills. (Interview Beta </a:t>
            </a:r>
            <a:r>
              <a:rPr lang="en-GB" sz="1400" i="1" dirty="0" smtClean="0">
                <a:latin typeface="Garamond" panose="02020404030301010803" pitchFamily="18" charset="0"/>
              </a:rPr>
              <a:t>80).</a:t>
            </a:r>
            <a:endParaRPr lang="en-GB" sz="1400" i="1" dirty="0">
              <a:latin typeface="Garamond" panose="02020404030301010803" pitchFamily="18" charset="0"/>
            </a:endParaRPr>
          </a:p>
          <a:p>
            <a:r>
              <a:rPr lang="en-GB" dirty="0">
                <a:latin typeface="Garamond" panose="02020404030301010803" pitchFamily="18" charset="0"/>
              </a:rPr>
              <a:t>S</a:t>
            </a:r>
            <a:r>
              <a:rPr lang="en-GB" dirty="0" smtClean="0">
                <a:latin typeface="Garamond" panose="02020404030301010803" pitchFamily="18" charset="0"/>
              </a:rPr>
              <a:t>trengthen </a:t>
            </a:r>
            <a:r>
              <a:rPr lang="en-GB" dirty="0">
                <a:latin typeface="Garamond" panose="02020404030301010803" pitchFamily="18" charset="0"/>
              </a:rPr>
              <a:t>the link between universities and </a:t>
            </a:r>
            <a:r>
              <a:rPr lang="en-GB" dirty="0" smtClean="0">
                <a:latin typeface="Garamond" panose="02020404030301010803" pitchFamily="18" charset="0"/>
              </a:rPr>
              <a:t>companies through </a:t>
            </a:r>
            <a:r>
              <a:rPr lang="en-GB" dirty="0">
                <a:latin typeface="Garamond" panose="02020404030301010803" pitchFamily="18" charset="0"/>
              </a:rPr>
              <a:t>the development of </a:t>
            </a:r>
            <a:r>
              <a:rPr lang="en-GB" b="1" dirty="0">
                <a:latin typeface="Garamond" panose="02020404030301010803" pitchFamily="18" charset="0"/>
              </a:rPr>
              <a:t>innovative forms of </a:t>
            </a:r>
            <a:r>
              <a:rPr lang="en-GB" b="1" dirty="0" smtClean="0">
                <a:latin typeface="Garamond" panose="02020404030301010803" pitchFamily="18" charset="0"/>
              </a:rPr>
              <a:t>collaboration, such as to </a:t>
            </a:r>
            <a:r>
              <a:rPr lang="en-GB" b="1" dirty="0">
                <a:latin typeface="Garamond" panose="02020404030301010803" pitchFamily="18" charset="0"/>
              </a:rPr>
              <a:t>initiate co-design initiatives within training courses</a:t>
            </a:r>
            <a:r>
              <a:rPr lang="en-GB" dirty="0">
                <a:latin typeface="Garamond" panose="02020404030301010803" pitchFamily="18" charset="0"/>
              </a:rPr>
              <a:t>, such as </a:t>
            </a:r>
            <a:r>
              <a:rPr lang="en-GB" dirty="0" smtClean="0">
                <a:latin typeface="Garamond" panose="02020404030301010803" pitchFamily="18" charset="0"/>
              </a:rPr>
              <a:t>master's </a:t>
            </a:r>
            <a:r>
              <a:rPr lang="en-GB" dirty="0">
                <a:latin typeface="Garamond" panose="02020404030301010803" pitchFamily="18" charset="0"/>
              </a:rPr>
              <a:t>and degree courses, which are effective in </a:t>
            </a:r>
            <a:r>
              <a:rPr lang="en-GB" dirty="0" smtClean="0">
                <a:latin typeface="Garamond" panose="02020404030301010803" pitchFamily="18" charset="0"/>
              </a:rPr>
              <a:t>training and retraining young </a:t>
            </a:r>
            <a:r>
              <a:rPr lang="en-GB" dirty="0">
                <a:latin typeface="Garamond" panose="02020404030301010803" pitchFamily="18" charset="0"/>
              </a:rPr>
              <a:t>people in skills </a:t>
            </a:r>
            <a:r>
              <a:rPr lang="en-GB" dirty="0" smtClean="0">
                <a:latin typeface="Garamond" panose="02020404030301010803" pitchFamily="18" charset="0"/>
              </a:rPr>
              <a:t>most </a:t>
            </a:r>
            <a:r>
              <a:rPr lang="en-GB" dirty="0">
                <a:latin typeface="Garamond" panose="02020404030301010803" pitchFamily="18" charset="0"/>
              </a:rPr>
              <a:t>in demand by </a:t>
            </a:r>
            <a:r>
              <a:rPr lang="en-GB" dirty="0" smtClean="0">
                <a:latin typeface="Garamond" panose="02020404030301010803" pitchFamily="18" charset="0"/>
              </a:rPr>
              <a:t>companies.</a:t>
            </a:r>
          </a:p>
          <a:p>
            <a:pPr marL="0" indent="0" algn="ctr">
              <a:buNone/>
            </a:pPr>
            <a:r>
              <a:rPr lang="en-GB" sz="1400" i="1" dirty="0" smtClean="0">
                <a:latin typeface="Garamond" panose="02020404030301010803" pitchFamily="18" charset="0"/>
              </a:rPr>
              <a:t>"We </a:t>
            </a:r>
            <a:r>
              <a:rPr lang="en-GB" sz="1400" i="1" dirty="0">
                <a:latin typeface="Garamond" panose="02020404030301010803" pitchFamily="18" charset="0"/>
              </a:rPr>
              <a:t>need the universities to follow us on co-design paths. The time of we come, we do the event, we tell them what we do is over. Instead, it is important to organise joint events, to be able to con-</a:t>
            </a:r>
            <a:r>
              <a:rPr lang="en-GB" sz="1400" i="1" dirty="0" err="1">
                <a:latin typeface="Garamond" panose="02020404030301010803" pitchFamily="18" charset="0"/>
              </a:rPr>
              <a:t>taminate</a:t>
            </a:r>
            <a:r>
              <a:rPr lang="en-GB" sz="1400" i="1" dirty="0">
                <a:latin typeface="Garamond" panose="02020404030301010803" pitchFamily="18" charset="0"/>
              </a:rPr>
              <a:t> degree courses with elements that can be useful for us. We recently co-created a master's degree on the subject of auditing aimed at people coming from faculties such as law and </a:t>
            </a:r>
            <a:r>
              <a:rPr lang="en-GB" sz="1400" i="1" dirty="0" err="1">
                <a:latin typeface="Garamond" panose="02020404030301010803" pitchFamily="18" charset="0"/>
              </a:rPr>
              <a:t>econom-ics</a:t>
            </a:r>
            <a:r>
              <a:rPr lang="en-GB" sz="1400" i="1" dirty="0">
                <a:latin typeface="Garamond" panose="02020404030301010803" pitchFamily="18" charset="0"/>
              </a:rPr>
              <a:t>. For humanists, we provide in-house training courses, but these are extremely onerous from a management point of view. For this reason, when universities propose that we co-design courses together, we do so more than willingly” (Interview </a:t>
            </a:r>
            <a:r>
              <a:rPr lang="en-GB" sz="1400" i="1" dirty="0" smtClean="0">
                <a:latin typeface="Garamond" panose="02020404030301010803" pitchFamily="18" charset="0"/>
              </a:rPr>
              <a:t>PwC).</a:t>
            </a:r>
            <a:endParaRPr lang="en-GB" sz="1400" i="1" dirty="0">
              <a:latin typeface="Garamond" panose="02020404030301010803" pitchFamily="18" charset="0"/>
            </a:endParaRPr>
          </a:p>
          <a:p>
            <a:endParaRPr lang="en-GB" dirty="0">
              <a:latin typeface="Garamond" panose="02020404030301010803" pitchFamily="18" charset="0"/>
            </a:endParaRPr>
          </a:p>
        </p:txBody>
      </p:sp>
    </p:spTree>
    <p:extLst>
      <p:ext uri="{BB962C8B-B14F-4D97-AF65-F5344CB8AC3E}">
        <p14:creationId xmlns:p14="http://schemas.microsoft.com/office/powerpoint/2010/main" val="96735077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err="1" smtClean="0">
                <a:latin typeface="Garamond" panose="02020404030301010803" pitchFamily="18" charset="0"/>
              </a:rPr>
              <a:t>Concluding</a:t>
            </a:r>
            <a:r>
              <a:rPr lang="it-IT" dirty="0" smtClean="0">
                <a:latin typeface="Garamond" panose="02020404030301010803" pitchFamily="18" charset="0"/>
              </a:rPr>
              <a:t> </a:t>
            </a:r>
            <a:r>
              <a:rPr lang="it-IT" dirty="0" err="1" smtClean="0">
                <a:latin typeface="Garamond" panose="02020404030301010803" pitchFamily="18" charset="0"/>
              </a:rPr>
              <a:t>remarks</a:t>
            </a:r>
            <a:endParaRPr lang="en-GB" dirty="0">
              <a:latin typeface="Garamond" panose="02020404030301010803" pitchFamily="18" charset="0"/>
            </a:endParaRPr>
          </a:p>
        </p:txBody>
      </p:sp>
      <p:sp>
        <p:nvSpPr>
          <p:cNvPr id="3" name="Segnaposto contenuto 2"/>
          <p:cNvSpPr>
            <a:spLocks noGrp="1"/>
          </p:cNvSpPr>
          <p:nvPr>
            <p:ph idx="1"/>
          </p:nvPr>
        </p:nvSpPr>
        <p:spPr>
          <a:xfrm>
            <a:off x="421974" y="1203598"/>
            <a:ext cx="8229600" cy="3394472"/>
          </a:xfrm>
        </p:spPr>
        <p:txBody>
          <a:bodyPr/>
          <a:lstStyle/>
          <a:p>
            <a:r>
              <a:rPr lang="en-GB" dirty="0" smtClean="0">
                <a:latin typeface="Garamond" panose="02020404030301010803" pitchFamily="18" charset="0"/>
              </a:rPr>
              <a:t>Companies focus </a:t>
            </a:r>
            <a:r>
              <a:rPr lang="en-GB" dirty="0">
                <a:latin typeface="Garamond" panose="02020404030301010803" pitchFamily="18" charset="0"/>
              </a:rPr>
              <a:t>on motivational aspects and potential, rather than on technical and professional knowledge and skills, which they are willing to train on the job. </a:t>
            </a:r>
            <a:endParaRPr lang="en-GB" dirty="0" smtClean="0">
              <a:latin typeface="Garamond" panose="02020404030301010803" pitchFamily="18" charset="0"/>
            </a:endParaRPr>
          </a:p>
          <a:p>
            <a:r>
              <a:rPr lang="en-GB" dirty="0">
                <a:latin typeface="Garamond" panose="02020404030301010803" pitchFamily="18" charset="0"/>
              </a:rPr>
              <a:t>T</a:t>
            </a:r>
            <a:r>
              <a:rPr lang="en-GB" dirty="0" smtClean="0">
                <a:latin typeface="Garamond" panose="02020404030301010803" pitchFamily="18" charset="0"/>
              </a:rPr>
              <a:t>he </a:t>
            </a:r>
            <a:r>
              <a:rPr lang="en-GB" dirty="0">
                <a:latin typeface="Garamond" panose="02020404030301010803" pitchFamily="18" charset="0"/>
              </a:rPr>
              <a:t>focus of companies is on certain soft skills that are considered fundamental today, assessed through structured processes and ad hoc tools. </a:t>
            </a:r>
            <a:endParaRPr lang="en-GB" dirty="0" smtClean="0">
              <a:latin typeface="Garamond" panose="02020404030301010803" pitchFamily="18" charset="0"/>
            </a:endParaRPr>
          </a:p>
          <a:p>
            <a:r>
              <a:rPr lang="en-GB" dirty="0" smtClean="0">
                <a:latin typeface="Garamond" panose="02020404030301010803" pitchFamily="18" charset="0"/>
              </a:rPr>
              <a:t>To attract</a:t>
            </a:r>
            <a:r>
              <a:rPr lang="en-GB" dirty="0">
                <a:latin typeface="Garamond" panose="02020404030301010803" pitchFamily="18" charset="0"/>
              </a:rPr>
              <a:t>, engage, and retain young graduates, defining an employer branding strategy is becoming an essential </a:t>
            </a:r>
            <a:r>
              <a:rPr lang="en-GB" dirty="0" smtClean="0">
                <a:latin typeface="Garamond" panose="02020404030301010803" pitchFamily="18" charset="0"/>
              </a:rPr>
              <a:t>factor,</a:t>
            </a:r>
          </a:p>
          <a:p>
            <a:r>
              <a:rPr lang="en-GB" dirty="0">
                <a:latin typeface="Garamond" panose="02020404030301010803" pitchFamily="18" charset="0"/>
              </a:rPr>
              <a:t>C</a:t>
            </a:r>
            <a:r>
              <a:rPr lang="en-GB" dirty="0" smtClean="0">
                <a:latin typeface="Garamond" panose="02020404030301010803" pitchFamily="18" charset="0"/>
              </a:rPr>
              <a:t>ommon </a:t>
            </a:r>
            <a:r>
              <a:rPr lang="en-GB" dirty="0">
                <a:latin typeface="Garamond" panose="02020404030301010803" pitchFamily="18" charset="0"/>
              </a:rPr>
              <a:t>element in employee value proposition include </a:t>
            </a:r>
            <a:r>
              <a:rPr lang="en-GB" dirty="0" smtClean="0">
                <a:latin typeface="Garamond" panose="02020404030301010803" pitchFamily="18" charset="0"/>
              </a:rPr>
              <a:t>meaning, training</a:t>
            </a:r>
            <a:r>
              <a:rPr lang="en-GB" dirty="0">
                <a:latin typeface="Garamond" panose="02020404030301010803" pitchFamily="18" charset="0"/>
              </a:rPr>
              <a:t>, development, career opportunities, well-being, and inclusion. </a:t>
            </a:r>
            <a:endParaRPr lang="en-GB" dirty="0" smtClean="0">
              <a:latin typeface="Garamond" panose="02020404030301010803" pitchFamily="18" charset="0"/>
            </a:endParaRPr>
          </a:p>
          <a:p>
            <a:r>
              <a:rPr lang="en-GB" dirty="0" err="1" smtClean="0">
                <a:latin typeface="Garamond" panose="02020404030301010803" pitchFamily="18" charset="0"/>
              </a:rPr>
              <a:t>Onboarding</a:t>
            </a:r>
            <a:r>
              <a:rPr lang="en-GB" dirty="0" smtClean="0">
                <a:latin typeface="Garamond" panose="02020404030301010803" pitchFamily="18" charset="0"/>
              </a:rPr>
              <a:t> </a:t>
            </a:r>
            <a:r>
              <a:rPr lang="en-GB" dirty="0">
                <a:latin typeface="Garamond" panose="02020404030301010803" pitchFamily="18" charset="0"/>
              </a:rPr>
              <a:t>is </a:t>
            </a:r>
            <a:r>
              <a:rPr lang="en-GB" dirty="0" smtClean="0">
                <a:latin typeface="Garamond" panose="02020404030301010803" pitchFamily="18" charset="0"/>
              </a:rPr>
              <a:t>critical </a:t>
            </a:r>
            <a:r>
              <a:rPr lang="en-GB" dirty="0">
                <a:latin typeface="Garamond" panose="02020404030301010803" pitchFamily="18" charset="0"/>
              </a:rPr>
              <a:t>to provide young people with the information and elements they need to integrate and fit into the organisation. </a:t>
            </a:r>
            <a:endParaRPr lang="en-GB" dirty="0" smtClean="0">
              <a:latin typeface="Garamond" panose="02020404030301010803" pitchFamily="18" charset="0"/>
            </a:endParaRPr>
          </a:p>
          <a:p>
            <a:r>
              <a:rPr lang="en-GB" dirty="0">
                <a:latin typeface="Garamond" panose="02020404030301010803" pitchFamily="18" charset="0"/>
              </a:rPr>
              <a:t>C</a:t>
            </a:r>
            <a:r>
              <a:rPr lang="en-GB" dirty="0" smtClean="0">
                <a:latin typeface="Garamond" panose="02020404030301010803" pitchFamily="18" charset="0"/>
              </a:rPr>
              <a:t>ompanies </a:t>
            </a:r>
            <a:r>
              <a:rPr lang="en-GB" dirty="0">
                <a:latin typeface="Garamond" panose="02020404030301010803" pitchFamily="18" charset="0"/>
              </a:rPr>
              <a:t>believe that it is important to develop and strengthen innovative forms of collaboration between universities and </a:t>
            </a:r>
            <a:r>
              <a:rPr lang="en-GB" dirty="0" smtClean="0">
                <a:latin typeface="Garamond" panose="02020404030301010803" pitchFamily="18" charset="0"/>
              </a:rPr>
              <a:t>companies</a:t>
            </a:r>
            <a:endParaRPr lang="en-GB" dirty="0">
              <a:latin typeface="Garamond" panose="02020404030301010803" pitchFamily="18" charset="0"/>
            </a:endParaRPr>
          </a:p>
          <a:p>
            <a:endParaRPr lang="en-GB" dirty="0">
              <a:latin typeface="Garamond" panose="02020404030301010803" pitchFamily="18" charset="0"/>
            </a:endParaRPr>
          </a:p>
        </p:txBody>
      </p:sp>
    </p:spTree>
    <p:extLst>
      <p:ext uri="{BB962C8B-B14F-4D97-AF65-F5344CB8AC3E}">
        <p14:creationId xmlns:p14="http://schemas.microsoft.com/office/powerpoint/2010/main" val="134837536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8D32FEB4-CC81-0BB2-A7E4-9091061291D8}"/>
              </a:ext>
            </a:extLst>
          </p:cNvPr>
          <p:cNvSpPr>
            <a:spLocks noGrp="1"/>
          </p:cNvSpPr>
          <p:nvPr>
            <p:ph idx="1"/>
          </p:nvPr>
        </p:nvSpPr>
        <p:spPr/>
        <p:txBody>
          <a:bodyPr/>
          <a:lstStyle/>
          <a:p>
            <a:pPr marL="0" indent="0">
              <a:buNone/>
            </a:pPr>
            <a:endParaRPr lang="it-IT" dirty="0"/>
          </a:p>
          <a:p>
            <a:pPr marL="0" indent="0">
              <a:buNone/>
            </a:pPr>
            <a:endParaRPr lang="it-IT" dirty="0"/>
          </a:p>
          <a:p>
            <a:pPr marL="0" indent="0">
              <a:buNone/>
            </a:pPr>
            <a:endParaRPr lang="it-IT" dirty="0" smtClean="0"/>
          </a:p>
          <a:p>
            <a:pPr marL="0" indent="0" algn="ctr">
              <a:buNone/>
            </a:pPr>
            <a:r>
              <a:rPr lang="it-IT" sz="2400" dirty="0" err="1" smtClean="0">
                <a:latin typeface="Garamond" panose="02020404030301010803" pitchFamily="18" charset="0"/>
              </a:rPr>
              <a:t>Thanks</a:t>
            </a:r>
            <a:r>
              <a:rPr lang="it-IT" sz="2400" dirty="0" smtClean="0">
                <a:latin typeface="Garamond" panose="02020404030301010803" pitchFamily="18" charset="0"/>
              </a:rPr>
              <a:t> for </a:t>
            </a:r>
            <a:r>
              <a:rPr lang="it-IT" sz="2400" dirty="0" err="1" smtClean="0">
                <a:latin typeface="Garamond" panose="02020404030301010803" pitchFamily="18" charset="0"/>
              </a:rPr>
              <a:t>your</a:t>
            </a:r>
            <a:r>
              <a:rPr lang="it-IT" sz="2400" dirty="0" smtClean="0">
                <a:latin typeface="Garamond" panose="02020404030301010803" pitchFamily="18" charset="0"/>
              </a:rPr>
              <a:t> </a:t>
            </a:r>
            <a:r>
              <a:rPr lang="it-IT" sz="2400" dirty="0" err="1" smtClean="0">
                <a:latin typeface="Garamond" panose="02020404030301010803" pitchFamily="18" charset="0"/>
              </a:rPr>
              <a:t>attention</a:t>
            </a:r>
            <a:r>
              <a:rPr lang="it-IT" sz="2400" dirty="0" smtClean="0">
                <a:latin typeface="Garamond" panose="02020404030301010803" pitchFamily="18" charset="0"/>
              </a:rPr>
              <a:t>! </a:t>
            </a:r>
            <a:endParaRPr lang="it-IT" sz="2400" dirty="0">
              <a:latin typeface="Garamond" panose="02020404030301010803" pitchFamily="18" charset="0"/>
            </a:endParaRPr>
          </a:p>
          <a:p>
            <a:pPr marL="0" indent="0" algn="ctr">
              <a:buNone/>
            </a:pPr>
            <a:endParaRPr lang="it-IT" sz="1400" dirty="0">
              <a:latin typeface="Garamond" panose="02020404030301010803" pitchFamily="18" charset="0"/>
            </a:endParaRPr>
          </a:p>
          <a:p>
            <a:pPr marL="0" indent="0" algn="ctr">
              <a:buNone/>
            </a:pPr>
            <a:r>
              <a:rPr lang="it-IT" sz="1400" dirty="0" smtClean="0">
                <a:latin typeface="Garamond" panose="02020404030301010803" pitchFamily="18" charset="0"/>
              </a:rPr>
              <a:t>Mattia Martini</a:t>
            </a:r>
            <a:endParaRPr lang="it-IT" sz="1400" dirty="0">
              <a:latin typeface="Garamond" panose="02020404030301010803" pitchFamily="18" charset="0"/>
            </a:endParaRPr>
          </a:p>
          <a:p>
            <a:pPr marL="0" indent="0" algn="ctr">
              <a:buNone/>
            </a:pPr>
            <a:r>
              <a:rPr lang="it-IT" sz="1400" dirty="0" smtClean="0">
                <a:latin typeface="Garamond" panose="02020404030301010803" pitchFamily="18" charset="0"/>
                <a:hlinkClick r:id="rId2"/>
              </a:rPr>
              <a:t>mattia.martini1@unimib.it</a:t>
            </a:r>
            <a:endParaRPr lang="it-IT" sz="1400" dirty="0" smtClean="0">
              <a:latin typeface="Garamond" panose="02020404030301010803" pitchFamily="18" charset="0"/>
            </a:endParaRPr>
          </a:p>
          <a:p>
            <a:pPr marL="0" indent="0" algn="ctr">
              <a:buNone/>
            </a:pPr>
            <a:endParaRPr lang="it-IT" sz="1400" dirty="0">
              <a:latin typeface="Garamond" panose="02020404030301010803" pitchFamily="18" charset="0"/>
            </a:endParaRPr>
          </a:p>
        </p:txBody>
      </p:sp>
    </p:spTree>
    <p:extLst>
      <p:ext uri="{BB962C8B-B14F-4D97-AF65-F5344CB8AC3E}">
        <p14:creationId xmlns:p14="http://schemas.microsoft.com/office/powerpoint/2010/main" val="346424827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err="1" smtClean="0">
                <a:latin typeface="Garamond" panose="02020404030301010803" pitchFamily="18" charset="0"/>
              </a:rPr>
              <a:t>Context</a:t>
            </a:r>
            <a:endParaRPr lang="en-GB" dirty="0">
              <a:latin typeface="Garamond" panose="02020404030301010803" pitchFamily="18" charset="0"/>
            </a:endParaRPr>
          </a:p>
        </p:txBody>
      </p:sp>
      <p:sp>
        <p:nvSpPr>
          <p:cNvPr id="3" name="Segnaposto contenuto 2"/>
          <p:cNvSpPr>
            <a:spLocks noGrp="1"/>
          </p:cNvSpPr>
          <p:nvPr>
            <p:ph idx="1"/>
          </p:nvPr>
        </p:nvSpPr>
        <p:spPr>
          <a:xfrm>
            <a:off x="251520" y="1131590"/>
            <a:ext cx="8229600" cy="3394472"/>
          </a:xfrm>
        </p:spPr>
        <p:txBody>
          <a:bodyPr/>
          <a:lstStyle/>
          <a:p>
            <a:r>
              <a:rPr lang="en-GB" sz="1600" dirty="0">
                <a:latin typeface="Garamond" panose="02020404030301010803" pitchFamily="18" charset="0"/>
              </a:rPr>
              <a:t>In the current Italian labour </a:t>
            </a:r>
            <a:r>
              <a:rPr lang="en-GB" sz="1600" dirty="0" smtClean="0">
                <a:latin typeface="Garamond" panose="02020404030301010803" pitchFamily="18" charset="0"/>
              </a:rPr>
              <a:t>market </a:t>
            </a:r>
            <a:r>
              <a:rPr lang="en-GB" sz="1600" b="1" dirty="0" smtClean="0">
                <a:latin typeface="Garamond" panose="02020404030301010803" pitchFamily="18" charset="0"/>
              </a:rPr>
              <a:t>structural </a:t>
            </a:r>
            <a:r>
              <a:rPr lang="en-GB" sz="1600" b="1" dirty="0">
                <a:latin typeface="Garamond" panose="02020404030301010803" pitchFamily="18" charset="0"/>
              </a:rPr>
              <a:t>difficulties </a:t>
            </a:r>
            <a:r>
              <a:rPr lang="en-GB" sz="1600" b="1" dirty="0" smtClean="0">
                <a:latin typeface="Garamond" panose="02020404030301010803" pitchFamily="18" charset="0"/>
              </a:rPr>
              <a:t>exist </a:t>
            </a:r>
            <a:r>
              <a:rPr lang="en-GB" sz="1600" b="1" dirty="0" smtClean="0">
                <a:latin typeface="Garamond" panose="02020404030301010803" pitchFamily="18" charset="0"/>
              </a:rPr>
              <a:t>for employers to </a:t>
            </a:r>
            <a:r>
              <a:rPr lang="en-GB" sz="1600" b="1" dirty="0">
                <a:latin typeface="Garamond" panose="02020404030301010803" pitchFamily="18" charset="0"/>
              </a:rPr>
              <a:t>find highly-skilled </a:t>
            </a:r>
            <a:r>
              <a:rPr lang="en-GB" sz="1600" b="1" dirty="0" smtClean="0">
                <a:latin typeface="Garamond" panose="02020404030301010803" pitchFamily="18" charset="0"/>
              </a:rPr>
              <a:t>graduates</a:t>
            </a:r>
            <a:r>
              <a:rPr lang="en-GB" sz="1600" dirty="0" smtClean="0">
                <a:latin typeface="Garamond" panose="02020404030301010803" pitchFamily="18" charset="0"/>
              </a:rPr>
              <a:t>.</a:t>
            </a:r>
          </a:p>
          <a:p>
            <a:r>
              <a:rPr lang="en-GB" sz="1600" dirty="0" smtClean="0">
                <a:latin typeface="Garamond" panose="02020404030301010803" pitchFamily="18" charset="0"/>
              </a:rPr>
              <a:t>Two </a:t>
            </a:r>
            <a:r>
              <a:rPr lang="en-GB" sz="1600" dirty="0">
                <a:latin typeface="Garamond" panose="02020404030301010803" pitchFamily="18" charset="0"/>
              </a:rPr>
              <a:t>main </a:t>
            </a:r>
            <a:r>
              <a:rPr lang="en-GB" sz="1600" dirty="0" smtClean="0">
                <a:latin typeface="Garamond" panose="02020404030301010803" pitchFamily="18" charset="0"/>
              </a:rPr>
              <a:t>reasons: </a:t>
            </a:r>
          </a:p>
          <a:p>
            <a:pPr marL="571491" lvl="1" indent="-228600">
              <a:buFont typeface="+mj-lt"/>
              <a:buAutoNum type="arabicParenR"/>
            </a:pPr>
            <a:r>
              <a:rPr lang="en-GB" sz="1400" dirty="0" smtClean="0">
                <a:latin typeface="Garamond" panose="02020404030301010803" pitchFamily="18" charset="0"/>
              </a:rPr>
              <a:t>shortage </a:t>
            </a:r>
            <a:r>
              <a:rPr lang="en-GB" sz="1400" dirty="0">
                <a:latin typeface="Garamond" panose="02020404030301010803" pitchFamily="18" charset="0"/>
              </a:rPr>
              <a:t>of graduates, especially in some specific disciplines (</a:t>
            </a:r>
            <a:r>
              <a:rPr lang="en-GB" sz="1400" b="1" dirty="0">
                <a:latin typeface="Garamond" panose="02020404030301010803" pitchFamily="18" charset="0"/>
              </a:rPr>
              <a:t>shortage gap</a:t>
            </a:r>
            <a:r>
              <a:rPr lang="en-GB" sz="1400" dirty="0">
                <a:latin typeface="Garamond" panose="02020404030301010803" pitchFamily="18" charset="0"/>
              </a:rPr>
              <a:t>). </a:t>
            </a:r>
          </a:p>
          <a:p>
            <a:pPr marL="571491" lvl="1" indent="-228600">
              <a:buFont typeface="+mj-lt"/>
              <a:buAutoNum type="arabicParenR"/>
            </a:pPr>
            <a:r>
              <a:rPr lang="en-GB" sz="1400" dirty="0" smtClean="0">
                <a:latin typeface="Garamond" panose="02020404030301010803" pitchFamily="18" charset="0"/>
              </a:rPr>
              <a:t>gap between </a:t>
            </a:r>
            <a:r>
              <a:rPr lang="en-GB" sz="1400" dirty="0">
                <a:latin typeface="Garamond" panose="02020404030301010803" pitchFamily="18" charset="0"/>
              </a:rPr>
              <a:t>the knowledge and skills required </a:t>
            </a:r>
            <a:r>
              <a:rPr lang="en-GB" sz="1400" dirty="0" smtClean="0">
                <a:latin typeface="Garamond" panose="02020404030301010803" pitchFamily="18" charset="0"/>
              </a:rPr>
              <a:t>and </a:t>
            </a:r>
            <a:r>
              <a:rPr lang="en-GB" sz="1400" dirty="0">
                <a:latin typeface="Garamond" panose="02020404030301010803" pitchFamily="18" charset="0"/>
              </a:rPr>
              <a:t>those possessed and matured by young people leaving the university system (</a:t>
            </a:r>
            <a:r>
              <a:rPr lang="en-GB" sz="1400" b="1" dirty="0">
                <a:latin typeface="Garamond" panose="02020404030301010803" pitchFamily="18" charset="0"/>
              </a:rPr>
              <a:t>skill gap</a:t>
            </a:r>
            <a:r>
              <a:rPr lang="en-GB" sz="1400" dirty="0">
                <a:latin typeface="Garamond" panose="02020404030301010803" pitchFamily="18" charset="0"/>
              </a:rPr>
              <a:t>). </a:t>
            </a:r>
            <a:endParaRPr lang="en-GB" sz="1400" dirty="0" smtClean="0">
              <a:latin typeface="Garamond" panose="02020404030301010803" pitchFamily="18" charset="0"/>
            </a:endParaRPr>
          </a:p>
          <a:p>
            <a:r>
              <a:rPr lang="en-GB" sz="1600" dirty="0">
                <a:latin typeface="Garamond" panose="02020404030301010803" pitchFamily="18" charset="0"/>
              </a:rPr>
              <a:t>M</a:t>
            </a:r>
            <a:r>
              <a:rPr lang="en-GB" sz="1600" dirty="0" smtClean="0">
                <a:latin typeface="Garamond" panose="02020404030301010803" pitchFamily="18" charset="0"/>
              </a:rPr>
              <a:t>ismatch of </a:t>
            </a:r>
            <a:r>
              <a:rPr lang="en-GB" sz="1600" dirty="0">
                <a:latin typeface="Garamond" panose="02020404030301010803" pitchFamily="18" charset="0"/>
              </a:rPr>
              <a:t>graduates </a:t>
            </a:r>
            <a:r>
              <a:rPr lang="en-GB" sz="1600" dirty="0" smtClean="0">
                <a:latin typeface="Garamond" panose="02020404030301010803" pitchFamily="18" charset="0"/>
              </a:rPr>
              <a:t>has </a:t>
            </a:r>
            <a:r>
              <a:rPr lang="en-GB" sz="1600" b="1" dirty="0">
                <a:latin typeface="Garamond" panose="02020404030301010803" pitchFamily="18" charset="0"/>
              </a:rPr>
              <a:t>negative consequences </a:t>
            </a:r>
            <a:r>
              <a:rPr lang="en-GB" sz="1600" dirty="0" smtClean="0">
                <a:latin typeface="Garamond" panose="02020404030301010803" pitchFamily="18" charset="0"/>
              </a:rPr>
              <a:t>for </a:t>
            </a:r>
            <a:r>
              <a:rPr lang="en-GB" sz="1600" dirty="0">
                <a:latin typeface="Garamond" panose="02020404030301010803" pitchFamily="18" charset="0"/>
              </a:rPr>
              <a:t>young </a:t>
            </a:r>
            <a:r>
              <a:rPr lang="en-GB" sz="1600" dirty="0" smtClean="0">
                <a:latin typeface="Garamond" panose="02020404030301010803" pitchFamily="18" charset="0"/>
              </a:rPr>
              <a:t>graduates (e.g. unemployment</a:t>
            </a:r>
            <a:r>
              <a:rPr lang="en-GB" sz="1600" dirty="0">
                <a:latin typeface="Garamond" panose="02020404030301010803" pitchFamily="18" charset="0"/>
              </a:rPr>
              <a:t>, low wages, job instability) </a:t>
            </a:r>
            <a:r>
              <a:rPr lang="en-GB" sz="1600" dirty="0" smtClean="0">
                <a:latin typeface="Garamond" panose="02020404030301010803" pitchFamily="18" charset="0"/>
              </a:rPr>
              <a:t>and employers (e.g. search </a:t>
            </a:r>
            <a:r>
              <a:rPr lang="en-GB" sz="1600" dirty="0">
                <a:latin typeface="Garamond" panose="02020404030301010803" pitchFamily="18" charset="0"/>
              </a:rPr>
              <a:t>and training costs, low productivity). </a:t>
            </a:r>
            <a:endParaRPr lang="en-GB" sz="1600" dirty="0" smtClean="0">
              <a:latin typeface="Garamond" panose="02020404030301010803" pitchFamily="18" charset="0"/>
            </a:endParaRPr>
          </a:p>
          <a:p>
            <a:r>
              <a:rPr lang="en-GB" sz="1600" dirty="0" smtClean="0">
                <a:latin typeface="Garamond" panose="02020404030301010803" pitchFamily="18" charset="0"/>
              </a:rPr>
              <a:t>The design of new graduates attraction and management strategies </a:t>
            </a:r>
            <a:r>
              <a:rPr lang="en-GB" sz="1600" b="1" dirty="0" smtClean="0">
                <a:latin typeface="Garamond" panose="02020404030301010803" pitchFamily="18" charset="0"/>
              </a:rPr>
              <a:t>attraction </a:t>
            </a:r>
            <a:r>
              <a:rPr lang="en-GB" sz="1600" b="1" dirty="0">
                <a:latin typeface="Garamond" panose="02020404030301010803" pitchFamily="18" charset="0"/>
              </a:rPr>
              <a:t>and selection of new graduates </a:t>
            </a:r>
            <a:r>
              <a:rPr lang="en-GB" sz="1600" dirty="0" smtClean="0">
                <a:latin typeface="Garamond" panose="02020404030301010803" pitchFamily="18" charset="0"/>
              </a:rPr>
              <a:t>is becoming strategic for employers (</a:t>
            </a:r>
            <a:r>
              <a:rPr lang="en-GB" sz="1600" dirty="0" err="1" smtClean="0">
                <a:latin typeface="Garamond" panose="02020404030301010803" pitchFamily="18" charset="0"/>
              </a:rPr>
              <a:t>Akkermans</a:t>
            </a:r>
            <a:r>
              <a:rPr lang="en-GB" sz="1600" dirty="0" smtClean="0">
                <a:latin typeface="Garamond" panose="02020404030301010803" pitchFamily="18" charset="0"/>
              </a:rPr>
              <a:t> </a:t>
            </a:r>
            <a:r>
              <a:rPr lang="en-GB" sz="1600" dirty="0">
                <a:latin typeface="Garamond" panose="02020404030301010803" pitchFamily="18" charset="0"/>
              </a:rPr>
              <a:t>et. al 2023; Donald 2023</a:t>
            </a:r>
            <a:r>
              <a:rPr lang="en-GB" sz="1600" dirty="0" smtClean="0">
                <a:latin typeface="Garamond" panose="02020404030301010803" pitchFamily="18" charset="0"/>
              </a:rPr>
              <a:t>).</a:t>
            </a:r>
          </a:p>
          <a:p>
            <a:pPr lvl="1"/>
            <a:r>
              <a:rPr lang="en-GB" sz="1400" dirty="0" smtClean="0">
                <a:latin typeface="Garamond" panose="02020404030301010803" pitchFamily="18" charset="0"/>
              </a:rPr>
              <a:t>the </a:t>
            </a:r>
            <a:r>
              <a:rPr lang="en-GB" sz="1400" dirty="0">
                <a:latin typeface="Garamond" panose="02020404030301010803" pitchFamily="18" charset="0"/>
              </a:rPr>
              <a:t>processes of digital and sustainability transitions make it increasingly important for companies to have qualified personnel capable of coping with changes in roles and tasks. </a:t>
            </a:r>
            <a:endParaRPr lang="en-GB" sz="1400" dirty="0" smtClean="0">
              <a:latin typeface="Garamond" panose="02020404030301010803" pitchFamily="18" charset="0"/>
            </a:endParaRPr>
          </a:p>
          <a:p>
            <a:pPr lvl="1"/>
            <a:r>
              <a:rPr lang="en-GB" sz="1400" dirty="0" smtClean="0">
                <a:latin typeface="Garamond" panose="02020404030301010803" pitchFamily="18" charset="0"/>
              </a:rPr>
              <a:t>demographic </a:t>
            </a:r>
            <a:r>
              <a:rPr lang="en-GB" sz="1400" dirty="0">
                <a:latin typeface="Garamond" panose="02020404030301010803" pitchFamily="18" charset="0"/>
              </a:rPr>
              <a:t>decline will lead in the medium to long term to a steady decrease in the young population of working age. </a:t>
            </a:r>
            <a:endParaRPr lang="en-GB" sz="1400" dirty="0" smtClean="0">
              <a:latin typeface="Garamond" panose="02020404030301010803" pitchFamily="18" charset="0"/>
            </a:endParaRPr>
          </a:p>
        </p:txBody>
      </p:sp>
    </p:spTree>
    <p:extLst>
      <p:ext uri="{BB962C8B-B14F-4D97-AF65-F5344CB8AC3E}">
        <p14:creationId xmlns:p14="http://schemas.microsoft.com/office/powerpoint/2010/main" val="199778655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2BE04EA6-E918-8FAC-1A37-E2763CCA5702}"/>
              </a:ext>
            </a:extLst>
          </p:cNvPr>
          <p:cNvSpPr>
            <a:spLocks noGrp="1"/>
          </p:cNvSpPr>
          <p:nvPr>
            <p:ph type="title"/>
          </p:nvPr>
        </p:nvSpPr>
        <p:spPr>
          <a:xfrm>
            <a:off x="457200" y="123478"/>
            <a:ext cx="8229600" cy="691754"/>
          </a:xfrm>
        </p:spPr>
        <p:txBody>
          <a:bodyPr/>
          <a:lstStyle/>
          <a:p>
            <a:r>
              <a:rPr lang="it-IT" dirty="0" err="1" smtClean="0">
                <a:latin typeface="Garamond" panose="02020404030301010803" pitchFamily="18" charset="0"/>
              </a:rPr>
              <a:t>Aims</a:t>
            </a:r>
            <a:endParaRPr lang="it-IT" dirty="0">
              <a:latin typeface="Garamond" panose="02020404030301010803" pitchFamily="18" charset="0"/>
            </a:endParaRPr>
          </a:p>
        </p:txBody>
      </p:sp>
      <p:sp>
        <p:nvSpPr>
          <p:cNvPr id="3" name="Segnaposto contenuto 2">
            <a:extLst>
              <a:ext uri="{FF2B5EF4-FFF2-40B4-BE49-F238E27FC236}">
                <a16:creationId xmlns:a16="http://schemas.microsoft.com/office/drawing/2014/main" id="{2701CA8A-961D-2AA3-8C53-6E4CBEEEE28C}"/>
              </a:ext>
            </a:extLst>
          </p:cNvPr>
          <p:cNvSpPr>
            <a:spLocks noGrp="1"/>
          </p:cNvSpPr>
          <p:nvPr>
            <p:ph idx="1"/>
          </p:nvPr>
        </p:nvSpPr>
        <p:spPr>
          <a:xfrm>
            <a:off x="472007" y="1131590"/>
            <a:ext cx="8507288" cy="4361532"/>
          </a:xfrm>
        </p:spPr>
        <p:txBody>
          <a:bodyPr/>
          <a:lstStyle/>
          <a:p>
            <a:pPr marL="0" indent="0">
              <a:buNone/>
            </a:pPr>
            <a:endParaRPr lang="it-IT" b="1" dirty="0">
              <a:latin typeface="Garamond" panose="02020404030301010803" pitchFamily="18" charset="0"/>
            </a:endParaRPr>
          </a:p>
          <a:p>
            <a:pPr marL="0" indent="0">
              <a:buNone/>
            </a:pPr>
            <a:endParaRPr lang="it-IT" sz="1600" dirty="0">
              <a:effectLst/>
              <a:latin typeface="Garamond" panose="02020404030301010803" pitchFamily="18" charset="0"/>
            </a:endParaRPr>
          </a:p>
        </p:txBody>
      </p:sp>
      <p:sp>
        <p:nvSpPr>
          <p:cNvPr id="5" name="Segnaposto contenuto 2">
            <a:extLst>
              <a:ext uri="{FF2B5EF4-FFF2-40B4-BE49-F238E27FC236}">
                <a16:creationId xmlns:a16="http://schemas.microsoft.com/office/drawing/2014/main" id="{F9205430-38B5-3369-CD96-79841E797FF9}"/>
              </a:ext>
            </a:extLst>
          </p:cNvPr>
          <p:cNvSpPr txBox="1">
            <a:spLocks/>
          </p:cNvSpPr>
          <p:nvPr/>
        </p:nvSpPr>
        <p:spPr bwMode="auto">
          <a:xfrm>
            <a:off x="458479" y="1347614"/>
            <a:ext cx="8229600" cy="33944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257168" indent="-257168" algn="l" rtl="0" eaLnBrk="0" fontAlgn="base" hangingPunct="0">
              <a:spcBef>
                <a:spcPct val="20000"/>
              </a:spcBef>
              <a:spcAft>
                <a:spcPct val="0"/>
              </a:spcAft>
              <a:buChar char="•"/>
              <a:defRPr sz="1800">
                <a:solidFill>
                  <a:schemeClr val="tx1"/>
                </a:solidFill>
                <a:latin typeface="Calibri"/>
                <a:ea typeface="ＭＳ Ｐゴシック" charset="0"/>
                <a:cs typeface="Calibri"/>
              </a:defRPr>
            </a:lvl1pPr>
            <a:lvl2pPr marL="557199" indent="-214308" algn="l" rtl="0" eaLnBrk="0" fontAlgn="base" hangingPunct="0">
              <a:spcBef>
                <a:spcPct val="20000"/>
              </a:spcBef>
              <a:spcAft>
                <a:spcPct val="0"/>
              </a:spcAft>
              <a:buChar char="–"/>
              <a:defRPr sz="1500">
                <a:solidFill>
                  <a:schemeClr val="tx1"/>
                </a:solidFill>
                <a:latin typeface="Calibri"/>
                <a:ea typeface="ＭＳ Ｐゴシック" charset="0"/>
                <a:cs typeface="Calibri"/>
              </a:defRPr>
            </a:lvl2pPr>
            <a:lvl3pPr marL="857228" indent="-171446" algn="l" rtl="0" eaLnBrk="0" fontAlgn="base" hangingPunct="0">
              <a:spcBef>
                <a:spcPct val="20000"/>
              </a:spcBef>
              <a:spcAft>
                <a:spcPct val="0"/>
              </a:spcAft>
              <a:buChar char="•"/>
              <a:defRPr>
                <a:solidFill>
                  <a:schemeClr val="tx1"/>
                </a:solidFill>
                <a:latin typeface="Calibri"/>
                <a:ea typeface="ＭＳ Ｐゴシック" charset="0"/>
                <a:cs typeface="Calibri"/>
              </a:defRPr>
            </a:lvl3pPr>
            <a:lvl4pPr marL="1200120" indent="-171446" algn="l" rtl="0" eaLnBrk="0" fontAlgn="base" hangingPunct="0">
              <a:spcBef>
                <a:spcPct val="20000"/>
              </a:spcBef>
              <a:spcAft>
                <a:spcPct val="0"/>
              </a:spcAft>
              <a:buChar char="–"/>
              <a:defRPr sz="1200">
                <a:solidFill>
                  <a:schemeClr val="tx1"/>
                </a:solidFill>
                <a:latin typeface="Calibri"/>
                <a:ea typeface="ＭＳ Ｐゴシック" charset="0"/>
                <a:cs typeface="Calibri"/>
              </a:defRPr>
            </a:lvl4pPr>
            <a:lvl5pPr marL="1543012" indent="-171446" algn="l" rtl="0" eaLnBrk="0" fontAlgn="base" hangingPunct="0">
              <a:spcBef>
                <a:spcPct val="20000"/>
              </a:spcBef>
              <a:spcAft>
                <a:spcPct val="0"/>
              </a:spcAft>
              <a:buChar char="»"/>
              <a:defRPr sz="1200">
                <a:solidFill>
                  <a:schemeClr val="tx1"/>
                </a:solidFill>
                <a:latin typeface="Calibri"/>
                <a:ea typeface="ＭＳ Ｐゴシック" charset="0"/>
                <a:cs typeface="Calibri"/>
              </a:defRPr>
            </a:lvl5pPr>
            <a:lvl6pPr marL="1885903" indent="-171446" algn="l" rtl="0" fontAlgn="base">
              <a:spcBef>
                <a:spcPct val="20000"/>
              </a:spcBef>
              <a:spcAft>
                <a:spcPct val="0"/>
              </a:spcAft>
              <a:buChar char="»"/>
              <a:defRPr sz="1500">
                <a:solidFill>
                  <a:schemeClr val="tx1"/>
                </a:solidFill>
                <a:latin typeface="+mn-lt"/>
              </a:defRPr>
            </a:lvl6pPr>
            <a:lvl7pPr marL="2228795" indent="-171446" algn="l" rtl="0" fontAlgn="base">
              <a:spcBef>
                <a:spcPct val="20000"/>
              </a:spcBef>
              <a:spcAft>
                <a:spcPct val="0"/>
              </a:spcAft>
              <a:buChar char="»"/>
              <a:defRPr sz="1500">
                <a:solidFill>
                  <a:schemeClr val="tx1"/>
                </a:solidFill>
                <a:latin typeface="+mn-lt"/>
              </a:defRPr>
            </a:lvl7pPr>
            <a:lvl8pPr marL="2571686" indent="-171446" algn="l" rtl="0" fontAlgn="base">
              <a:spcBef>
                <a:spcPct val="20000"/>
              </a:spcBef>
              <a:spcAft>
                <a:spcPct val="0"/>
              </a:spcAft>
              <a:buChar char="»"/>
              <a:defRPr sz="1500">
                <a:solidFill>
                  <a:schemeClr val="tx1"/>
                </a:solidFill>
                <a:latin typeface="+mn-lt"/>
              </a:defRPr>
            </a:lvl8pPr>
            <a:lvl9pPr marL="2914577" indent="-171446" algn="l" rtl="0" fontAlgn="base">
              <a:spcBef>
                <a:spcPct val="20000"/>
              </a:spcBef>
              <a:spcAft>
                <a:spcPct val="0"/>
              </a:spcAft>
              <a:buChar char="»"/>
              <a:defRPr sz="1500">
                <a:solidFill>
                  <a:schemeClr val="tx1"/>
                </a:solidFill>
                <a:latin typeface="+mn-lt"/>
              </a:defRPr>
            </a:lvl9pPr>
          </a:lstStyle>
          <a:p>
            <a:r>
              <a:rPr lang="en-GB" kern="0" dirty="0" smtClean="0">
                <a:latin typeface="Garamond" panose="02020404030301010803" pitchFamily="18" charset="0"/>
              </a:rPr>
              <a:t>The study explores the tools, methods and criteria used by the HR managers to search for, select, manage and develop young graduates. </a:t>
            </a:r>
          </a:p>
          <a:p>
            <a:endParaRPr lang="en-GB" kern="0" dirty="0" smtClean="0">
              <a:latin typeface="Garamond" panose="02020404030301010803" pitchFamily="18" charset="0"/>
            </a:endParaRPr>
          </a:p>
          <a:p>
            <a:r>
              <a:rPr lang="en-GB" kern="0" dirty="0" smtClean="0">
                <a:latin typeface="Garamond" panose="02020404030301010803" pitchFamily="18" charset="0"/>
              </a:rPr>
              <a:t>The more general aim is to:</a:t>
            </a:r>
          </a:p>
          <a:p>
            <a:pPr lvl="1"/>
            <a:r>
              <a:rPr lang="en-GB" kern="0" dirty="0" smtClean="0">
                <a:latin typeface="Garamond" panose="02020404030301010803" pitchFamily="18" charset="0"/>
              </a:rPr>
              <a:t>investigate the conditions that, from the companies' perspective, contribute to creating and developing positive working relationships between young graduates and employers, </a:t>
            </a:r>
          </a:p>
          <a:p>
            <a:pPr lvl="1"/>
            <a:r>
              <a:rPr lang="en-GB" kern="0" dirty="0" smtClean="0">
                <a:latin typeface="Garamond" panose="02020404030301010803" pitchFamily="18" charset="0"/>
              </a:rPr>
              <a:t>through a (social) exchange that can generate shared value in a win-win logic for companies (in terms of results/performance) and for young people (in terms of employability and career prospects).</a:t>
            </a:r>
            <a:endParaRPr lang="it-IT" kern="0" dirty="0" smtClean="0">
              <a:latin typeface="Garamond" panose="02020404030301010803" pitchFamily="18" charset="0"/>
            </a:endParaRPr>
          </a:p>
          <a:p>
            <a:endParaRPr lang="it-IT" b="1" kern="0" dirty="0" smtClean="0">
              <a:latin typeface="Garamond" panose="02020404030301010803" pitchFamily="18" charset="0"/>
            </a:endParaRPr>
          </a:p>
        </p:txBody>
      </p:sp>
    </p:spTree>
    <p:extLst>
      <p:ext uri="{BB962C8B-B14F-4D97-AF65-F5344CB8AC3E}">
        <p14:creationId xmlns:p14="http://schemas.microsoft.com/office/powerpoint/2010/main" val="52403882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err="1" smtClean="0">
                <a:latin typeface="Garamond" panose="02020404030301010803" pitchFamily="18" charset="0"/>
              </a:rPr>
              <a:t>Theoretical</a:t>
            </a:r>
            <a:r>
              <a:rPr lang="it-IT" dirty="0" smtClean="0"/>
              <a:t> </a:t>
            </a:r>
            <a:r>
              <a:rPr lang="it-IT" dirty="0" err="1" smtClean="0">
                <a:latin typeface="Garamond" panose="02020404030301010803" pitchFamily="18" charset="0"/>
              </a:rPr>
              <a:t>framework</a:t>
            </a:r>
            <a:endParaRPr lang="en-GB" dirty="0">
              <a:latin typeface="Garamond" panose="02020404030301010803" pitchFamily="18" charset="0"/>
            </a:endParaRPr>
          </a:p>
        </p:txBody>
      </p:sp>
      <p:pic>
        <p:nvPicPr>
          <p:cNvPr id="5" name="Immagine 4"/>
          <p:cNvPicPr>
            <a:picLocks noChangeAspect="1"/>
          </p:cNvPicPr>
          <p:nvPr/>
        </p:nvPicPr>
        <p:blipFill>
          <a:blip r:embed="rId2"/>
          <a:stretch>
            <a:fillRect/>
          </a:stretch>
        </p:blipFill>
        <p:spPr>
          <a:xfrm>
            <a:off x="2483768" y="915566"/>
            <a:ext cx="5256584" cy="3931924"/>
          </a:xfrm>
          <a:prstGeom prst="rect">
            <a:avLst/>
          </a:prstGeom>
        </p:spPr>
      </p:pic>
      <p:sp>
        <p:nvSpPr>
          <p:cNvPr id="6" name="CasellaDiTesto 5"/>
          <p:cNvSpPr txBox="1"/>
          <p:nvPr/>
        </p:nvSpPr>
        <p:spPr>
          <a:xfrm>
            <a:off x="745232" y="4803998"/>
            <a:ext cx="8147248" cy="415498"/>
          </a:xfrm>
          <a:prstGeom prst="rect">
            <a:avLst/>
          </a:prstGeom>
          <a:noFill/>
        </p:spPr>
        <p:txBody>
          <a:bodyPr wrap="square" rtlCol="0">
            <a:spAutoFit/>
          </a:bodyPr>
          <a:lstStyle/>
          <a:p>
            <a:pPr algn="ctr"/>
            <a:r>
              <a:rPr lang="it-IT" sz="1000" dirty="0" smtClean="0">
                <a:latin typeface="Garamond" panose="02020404030301010803" pitchFamily="18" charset="0"/>
              </a:rPr>
              <a:t>Source: </a:t>
            </a:r>
            <a:r>
              <a:rPr lang="it-IT" sz="1000" dirty="0" err="1" smtClean="0">
                <a:latin typeface="Garamond" panose="02020404030301010803" pitchFamily="18" charset="0"/>
              </a:rPr>
              <a:t>Akkermans</a:t>
            </a:r>
            <a:r>
              <a:rPr lang="it-IT" sz="1000" dirty="0" smtClean="0">
                <a:latin typeface="Garamond" panose="02020404030301010803" pitchFamily="18" charset="0"/>
              </a:rPr>
              <a:t> J. and Anderson V. (2023), </a:t>
            </a:r>
            <a:r>
              <a:rPr lang="en-GB" sz="1000" dirty="0">
                <a:latin typeface="Garamond" panose="02020404030301010803" pitchFamily="18" charset="0"/>
              </a:rPr>
              <a:t>Initial employability development: introducing a conceptual model integrating signalling and social exchange mechanisms, European Journal of Work and Organisational Psychology.</a:t>
            </a:r>
          </a:p>
        </p:txBody>
      </p:sp>
    </p:spTree>
    <p:extLst>
      <p:ext uri="{BB962C8B-B14F-4D97-AF65-F5344CB8AC3E}">
        <p14:creationId xmlns:p14="http://schemas.microsoft.com/office/powerpoint/2010/main" val="223130751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44F941D-1393-879C-DBBA-0DDDD3C82AAD}"/>
              </a:ext>
            </a:extLst>
          </p:cNvPr>
          <p:cNvSpPr>
            <a:spLocks noGrp="1"/>
          </p:cNvSpPr>
          <p:nvPr>
            <p:ph type="title"/>
          </p:nvPr>
        </p:nvSpPr>
        <p:spPr/>
        <p:txBody>
          <a:bodyPr/>
          <a:lstStyle/>
          <a:p>
            <a:r>
              <a:rPr lang="it-IT" dirty="0" smtClean="0">
                <a:latin typeface="Garamond" panose="02020404030301010803" pitchFamily="18" charset="0"/>
              </a:rPr>
              <a:t>Method</a:t>
            </a:r>
            <a:endParaRPr lang="it-IT" dirty="0"/>
          </a:p>
        </p:txBody>
      </p:sp>
      <p:sp>
        <p:nvSpPr>
          <p:cNvPr id="3" name="Segnaposto contenuto 2">
            <a:extLst>
              <a:ext uri="{FF2B5EF4-FFF2-40B4-BE49-F238E27FC236}">
                <a16:creationId xmlns:a16="http://schemas.microsoft.com/office/drawing/2014/main" id="{F9205430-38B5-3369-CD96-79841E797FF9}"/>
              </a:ext>
            </a:extLst>
          </p:cNvPr>
          <p:cNvSpPr>
            <a:spLocks noGrp="1"/>
          </p:cNvSpPr>
          <p:nvPr>
            <p:ph idx="1"/>
          </p:nvPr>
        </p:nvSpPr>
        <p:spPr>
          <a:xfrm>
            <a:off x="457200" y="1203598"/>
            <a:ext cx="3754760" cy="3394472"/>
          </a:xfrm>
        </p:spPr>
        <p:txBody>
          <a:bodyPr/>
          <a:lstStyle/>
          <a:p>
            <a:r>
              <a:rPr lang="en-GB" sz="1600" dirty="0">
                <a:latin typeface="Garamond" panose="02020404030301010803" pitchFamily="18" charset="0"/>
              </a:rPr>
              <a:t>The </a:t>
            </a:r>
            <a:r>
              <a:rPr lang="en-GB" sz="1600" dirty="0" smtClean="0">
                <a:latin typeface="Garamond" panose="02020404030301010803" pitchFamily="18" charset="0"/>
              </a:rPr>
              <a:t>study</a:t>
            </a:r>
            <a:r>
              <a:rPr lang="en-GB" sz="1600" dirty="0" smtClean="0">
                <a:latin typeface="Garamond" panose="02020404030301010803" pitchFamily="18" charset="0"/>
              </a:rPr>
              <a:t> </a:t>
            </a:r>
            <a:r>
              <a:rPr lang="en-GB" sz="1600" dirty="0">
                <a:latin typeface="Garamond" panose="02020404030301010803" pitchFamily="18" charset="0"/>
              </a:rPr>
              <a:t>involved a series of interviews </a:t>
            </a:r>
            <a:r>
              <a:rPr lang="en-GB" sz="1600" dirty="0" smtClean="0">
                <a:latin typeface="Garamond" panose="02020404030301010803" pitchFamily="18" charset="0"/>
              </a:rPr>
              <a:t>(conducted in May-</a:t>
            </a:r>
            <a:r>
              <a:rPr lang="en-GB" sz="1600" dirty="0" smtClean="0">
                <a:latin typeface="Garamond" panose="02020404030301010803" pitchFamily="18" charset="0"/>
              </a:rPr>
              <a:t>J</a:t>
            </a:r>
            <a:r>
              <a:rPr lang="en-GB" sz="1600" dirty="0" smtClean="0">
                <a:latin typeface="Garamond" panose="02020404030301010803" pitchFamily="18" charset="0"/>
              </a:rPr>
              <a:t>une 2023) with HR managers </a:t>
            </a:r>
            <a:r>
              <a:rPr lang="en-GB" sz="1600" dirty="0">
                <a:latin typeface="Garamond" panose="02020404030301010803" pitchFamily="18" charset="0"/>
              </a:rPr>
              <a:t>selected with the support of Randstad, </a:t>
            </a:r>
            <a:r>
              <a:rPr lang="en-GB" sz="1600" dirty="0" smtClean="0">
                <a:latin typeface="Garamond" panose="02020404030301010803" pitchFamily="18" charset="0"/>
              </a:rPr>
              <a:t>following some general criteria:</a:t>
            </a:r>
          </a:p>
          <a:p>
            <a:pPr marL="0" indent="0">
              <a:buNone/>
            </a:pPr>
            <a:endParaRPr lang="en-GB" sz="1600" dirty="0" smtClean="0">
              <a:latin typeface="Garamond" panose="02020404030301010803" pitchFamily="18" charset="0"/>
            </a:endParaRPr>
          </a:p>
          <a:p>
            <a:pPr lvl="1"/>
            <a:r>
              <a:rPr lang="en-GB" sz="1300" dirty="0" smtClean="0">
                <a:latin typeface="Garamond" panose="02020404030301010803" pitchFamily="18" charset="0"/>
              </a:rPr>
              <a:t>Sector (companies belonging to different sectors of economic activity)</a:t>
            </a:r>
          </a:p>
          <a:p>
            <a:pPr lvl="1"/>
            <a:r>
              <a:rPr lang="en-GB" sz="1300" dirty="0" smtClean="0">
                <a:latin typeface="Garamond" panose="02020404030301010803" pitchFamily="18" charset="0"/>
              </a:rPr>
              <a:t>Size </a:t>
            </a:r>
            <a:r>
              <a:rPr lang="en-GB" sz="1300" dirty="0">
                <a:latin typeface="Garamond" panose="02020404030301010803" pitchFamily="18" charset="0"/>
              </a:rPr>
              <a:t>(small, medium and large companies</a:t>
            </a:r>
            <a:r>
              <a:rPr lang="en-GB" sz="1300" dirty="0" smtClean="0">
                <a:latin typeface="Garamond" panose="02020404030301010803" pitchFamily="18" charset="0"/>
              </a:rPr>
              <a:t>);</a:t>
            </a:r>
          </a:p>
          <a:p>
            <a:pPr lvl="1"/>
            <a:r>
              <a:rPr lang="en-GB" sz="1300" dirty="0" smtClean="0">
                <a:latin typeface="Garamond" panose="02020404030301010803" pitchFamily="18" charset="0"/>
              </a:rPr>
              <a:t>Disciplinary </a:t>
            </a:r>
            <a:r>
              <a:rPr lang="en-GB" sz="1300" dirty="0">
                <a:latin typeface="Garamond" panose="02020404030301010803" pitchFamily="18" charset="0"/>
              </a:rPr>
              <a:t>areas of interest (companies seeking graduates from different disciplines</a:t>
            </a:r>
            <a:r>
              <a:rPr lang="en-GB" sz="1300" dirty="0" smtClean="0">
                <a:latin typeface="Garamond" panose="02020404030301010803" pitchFamily="18" charset="0"/>
              </a:rPr>
              <a:t>).</a:t>
            </a:r>
          </a:p>
          <a:p>
            <a:endParaRPr lang="en-GB" sz="1600" dirty="0" smtClean="0">
              <a:latin typeface="Garamond" panose="02020404030301010803" pitchFamily="18" charset="0"/>
            </a:endParaRPr>
          </a:p>
          <a:p>
            <a:r>
              <a:rPr lang="en-GB" sz="1600" dirty="0" smtClean="0">
                <a:latin typeface="Garamond" panose="02020404030301010803" pitchFamily="18" charset="0"/>
              </a:rPr>
              <a:t>The </a:t>
            </a:r>
            <a:r>
              <a:rPr lang="en-GB" sz="1600" dirty="0">
                <a:latin typeface="Garamond" panose="02020404030301010803" pitchFamily="18" charset="0"/>
              </a:rPr>
              <a:t>interviews involved eight HR managers of the respective companies.</a:t>
            </a:r>
            <a:endParaRPr lang="it-IT" sz="1600" dirty="0">
              <a:latin typeface="Garamond" panose="02020404030301010803" pitchFamily="18" charset="0"/>
            </a:endParaRPr>
          </a:p>
        </p:txBody>
      </p:sp>
      <p:graphicFrame>
        <p:nvGraphicFramePr>
          <p:cNvPr id="6" name="Tabella 5"/>
          <p:cNvGraphicFramePr>
            <a:graphicFrameLocks noGrp="1"/>
          </p:cNvGraphicFramePr>
          <p:nvPr>
            <p:extLst>
              <p:ext uri="{D42A27DB-BD31-4B8C-83A1-F6EECF244321}">
                <p14:modId xmlns:p14="http://schemas.microsoft.com/office/powerpoint/2010/main" val="1773724999"/>
              </p:ext>
            </p:extLst>
          </p:nvPr>
        </p:nvGraphicFramePr>
        <p:xfrm>
          <a:off x="4427984" y="765011"/>
          <a:ext cx="4536504" cy="4271645"/>
        </p:xfrm>
        <a:graphic>
          <a:graphicData uri="http://schemas.openxmlformats.org/drawingml/2006/table">
            <a:tbl>
              <a:tblPr firstRow="1" firstCol="1" bandRow="1">
                <a:tableStyleId>{793D81CF-94F2-401A-BA57-92F5A7B2D0C5}</a:tableStyleId>
              </a:tblPr>
              <a:tblGrid>
                <a:gridCol w="758614">
                  <a:extLst>
                    <a:ext uri="{9D8B030D-6E8A-4147-A177-3AD203B41FA5}">
                      <a16:colId xmlns:a16="http://schemas.microsoft.com/office/drawing/2014/main" val="1090446449"/>
                    </a:ext>
                  </a:extLst>
                </a:gridCol>
                <a:gridCol w="604425">
                  <a:extLst>
                    <a:ext uri="{9D8B030D-6E8A-4147-A177-3AD203B41FA5}">
                      <a16:colId xmlns:a16="http://schemas.microsoft.com/office/drawing/2014/main" val="2140129559"/>
                    </a:ext>
                  </a:extLst>
                </a:gridCol>
                <a:gridCol w="610118">
                  <a:extLst>
                    <a:ext uri="{9D8B030D-6E8A-4147-A177-3AD203B41FA5}">
                      <a16:colId xmlns:a16="http://schemas.microsoft.com/office/drawing/2014/main" val="3800934205"/>
                    </a:ext>
                  </a:extLst>
                </a:gridCol>
                <a:gridCol w="702157">
                  <a:extLst>
                    <a:ext uri="{9D8B030D-6E8A-4147-A177-3AD203B41FA5}">
                      <a16:colId xmlns:a16="http://schemas.microsoft.com/office/drawing/2014/main" val="3161423169"/>
                    </a:ext>
                  </a:extLst>
                </a:gridCol>
                <a:gridCol w="927511">
                  <a:extLst>
                    <a:ext uri="{9D8B030D-6E8A-4147-A177-3AD203B41FA5}">
                      <a16:colId xmlns:a16="http://schemas.microsoft.com/office/drawing/2014/main" val="3875270859"/>
                    </a:ext>
                  </a:extLst>
                </a:gridCol>
                <a:gridCol w="933679">
                  <a:extLst>
                    <a:ext uri="{9D8B030D-6E8A-4147-A177-3AD203B41FA5}">
                      <a16:colId xmlns:a16="http://schemas.microsoft.com/office/drawing/2014/main" val="2537507226"/>
                    </a:ext>
                  </a:extLst>
                </a:gridCol>
              </a:tblGrid>
              <a:tr h="234687">
                <a:tc>
                  <a:txBody>
                    <a:bodyPr/>
                    <a:lstStyle/>
                    <a:p>
                      <a:endParaRPr lang="en-GB" sz="900">
                        <a:effectLst/>
                        <a:latin typeface="Garamond" panose="02020404030301010803" pitchFamily="18" charset="0"/>
                        <a:cs typeface="Times New Roman" panose="02020603050405020304" pitchFamily="18" charset="0"/>
                      </a:endParaRPr>
                    </a:p>
                  </a:txBody>
                  <a:tcPr marL="44415" marR="44415" marT="0" marB="0"/>
                </a:tc>
                <a:tc>
                  <a:txBody>
                    <a:bodyPr/>
                    <a:lstStyle/>
                    <a:p>
                      <a:pPr algn="just">
                        <a:lnSpc>
                          <a:spcPct val="107000"/>
                        </a:lnSpc>
                        <a:spcAft>
                          <a:spcPts val="0"/>
                        </a:spcAft>
                      </a:pPr>
                      <a:r>
                        <a:rPr lang="it-IT" sz="900" dirty="0" err="1">
                          <a:effectLst/>
                          <a:latin typeface="Garamond" panose="02020404030301010803" pitchFamily="18" charset="0"/>
                        </a:rPr>
                        <a:t>Type</a:t>
                      </a:r>
                      <a:endParaRPr lang="en-GB" sz="1000" dirty="0">
                        <a:effectLst/>
                        <a:latin typeface="Garamond" panose="02020404030301010803" pitchFamily="18" charset="0"/>
                        <a:ea typeface="Calibri" panose="020F0502020204030204" pitchFamily="34" charset="0"/>
                        <a:cs typeface="Times New Roman" panose="02020603050405020304" pitchFamily="18" charset="0"/>
                      </a:endParaRPr>
                    </a:p>
                  </a:txBody>
                  <a:tcPr marL="44415" marR="44415" marT="0" marB="0"/>
                </a:tc>
                <a:tc>
                  <a:txBody>
                    <a:bodyPr/>
                    <a:lstStyle/>
                    <a:p>
                      <a:pPr algn="just">
                        <a:lnSpc>
                          <a:spcPct val="107000"/>
                        </a:lnSpc>
                        <a:spcAft>
                          <a:spcPts val="0"/>
                        </a:spcAft>
                      </a:pPr>
                      <a:r>
                        <a:rPr lang="en-GB" sz="900" dirty="0">
                          <a:effectLst/>
                          <a:latin typeface="Garamond" panose="02020404030301010803" pitchFamily="18" charset="0"/>
                        </a:rPr>
                        <a:t>Field of activity</a:t>
                      </a:r>
                      <a:endParaRPr lang="en-GB" sz="1000" dirty="0">
                        <a:effectLst/>
                        <a:latin typeface="Garamond" panose="02020404030301010803" pitchFamily="18" charset="0"/>
                        <a:ea typeface="Calibri" panose="020F0502020204030204" pitchFamily="34" charset="0"/>
                        <a:cs typeface="Times New Roman" panose="02020603050405020304" pitchFamily="18" charset="0"/>
                      </a:endParaRPr>
                    </a:p>
                  </a:txBody>
                  <a:tcPr marL="44415" marR="44415" marT="0" marB="0"/>
                </a:tc>
                <a:tc>
                  <a:txBody>
                    <a:bodyPr/>
                    <a:lstStyle/>
                    <a:p>
                      <a:pPr algn="just">
                        <a:lnSpc>
                          <a:spcPct val="107000"/>
                        </a:lnSpc>
                        <a:spcAft>
                          <a:spcPts val="0"/>
                        </a:spcAft>
                      </a:pPr>
                      <a:r>
                        <a:rPr lang="en-GB" sz="900" dirty="0">
                          <a:effectLst/>
                          <a:latin typeface="Garamond" panose="02020404030301010803" pitchFamily="18" charset="0"/>
                        </a:rPr>
                        <a:t>No. of employees</a:t>
                      </a:r>
                      <a:endParaRPr lang="en-GB" sz="1000" dirty="0">
                        <a:effectLst/>
                        <a:latin typeface="Garamond" panose="02020404030301010803" pitchFamily="18" charset="0"/>
                        <a:ea typeface="Calibri" panose="020F0502020204030204" pitchFamily="34" charset="0"/>
                        <a:cs typeface="Times New Roman" panose="02020603050405020304" pitchFamily="18" charset="0"/>
                      </a:endParaRPr>
                    </a:p>
                  </a:txBody>
                  <a:tcPr marL="44415" marR="44415" marT="0" marB="0"/>
                </a:tc>
                <a:tc>
                  <a:txBody>
                    <a:bodyPr/>
                    <a:lstStyle/>
                    <a:p>
                      <a:pPr algn="just">
                        <a:lnSpc>
                          <a:spcPct val="107000"/>
                        </a:lnSpc>
                        <a:spcAft>
                          <a:spcPts val="0"/>
                        </a:spcAft>
                      </a:pPr>
                      <a:r>
                        <a:rPr lang="it-IT" sz="900" dirty="0">
                          <a:effectLst/>
                          <a:latin typeface="Garamond" panose="02020404030301010803" pitchFamily="18" charset="0"/>
                        </a:rPr>
                        <a:t>Core business</a:t>
                      </a:r>
                      <a:endParaRPr lang="en-GB" sz="1000" dirty="0">
                        <a:effectLst/>
                        <a:latin typeface="Garamond" panose="02020404030301010803" pitchFamily="18" charset="0"/>
                        <a:ea typeface="Calibri" panose="020F0502020204030204" pitchFamily="34" charset="0"/>
                        <a:cs typeface="Times New Roman" panose="02020603050405020304" pitchFamily="18" charset="0"/>
                      </a:endParaRPr>
                    </a:p>
                  </a:txBody>
                  <a:tcPr marL="44415" marR="44415" marT="0" marB="0"/>
                </a:tc>
                <a:tc>
                  <a:txBody>
                    <a:bodyPr/>
                    <a:lstStyle/>
                    <a:p>
                      <a:pPr algn="just">
                        <a:lnSpc>
                          <a:spcPct val="107000"/>
                        </a:lnSpc>
                        <a:spcAft>
                          <a:spcPts val="0"/>
                        </a:spcAft>
                      </a:pPr>
                      <a:r>
                        <a:rPr lang="it-IT" sz="900" dirty="0" err="1">
                          <a:effectLst/>
                          <a:latin typeface="Garamond" panose="02020404030301010803" pitchFamily="18" charset="0"/>
                        </a:rPr>
                        <a:t>Role</a:t>
                      </a:r>
                      <a:r>
                        <a:rPr lang="it-IT" sz="900" dirty="0">
                          <a:effectLst/>
                          <a:latin typeface="Garamond" panose="02020404030301010803" pitchFamily="18" charset="0"/>
                        </a:rPr>
                        <a:t> of the </a:t>
                      </a:r>
                      <a:r>
                        <a:rPr lang="it-IT" sz="900" dirty="0" err="1">
                          <a:effectLst/>
                          <a:latin typeface="Garamond" panose="02020404030301010803" pitchFamily="18" charset="0"/>
                        </a:rPr>
                        <a:t>interviewee</a:t>
                      </a:r>
                      <a:endParaRPr lang="en-GB" sz="1000" dirty="0">
                        <a:effectLst/>
                        <a:latin typeface="Garamond" panose="02020404030301010803" pitchFamily="18" charset="0"/>
                        <a:ea typeface="Calibri" panose="020F0502020204030204" pitchFamily="34" charset="0"/>
                        <a:cs typeface="Times New Roman" panose="02020603050405020304" pitchFamily="18" charset="0"/>
                      </a:endParaRPr>
                    </a:p>
                  </a:txBody>
                  <a:tcPr marL="44415" marR="44415" marT="0" marB="0"/>
                </a:tc>
                <a:extLst>
                  <a:ext uri="{0D108BD9-81ED-4DB2-BD59-A6C34878D82A}">
                    <a16:rowId xmlns:a16="http://schemas.microsoft.com/office/drawing/2014/main" val="1692264281"/>
                  </a:ext>
                </a:extLst>
              </a:tr>
              <a:tr h="439108">
                <a:tc>
                  <a:txBody>
                    <a:bodyPr/>
                    <a:lstStyle/>
                    <a:p>
                      <a:pPr algn="just">
                        <a:lnSpc>
                          <a:spcPct val="107000"/>
                        </a:lnSpc>
                        <a:spcAft>
                          <a:spcPts val="0"/>
                        </a:spcAft>
                      </a:pPr>
                      <a:r>
                        <a:rPr lang="en-GB" sz="1000" dirty="0">
                          <a:effectLst/>
                          <a:latin typeface="Garamond" panose="02020404030301010803" pitchFamily="18" charset="0"/>
                        </a:rPr>
                        <a:t>Accenture</a:t>
                      </a:r>
                      <a:endParaRPr lang="en-GB" sz="1050" dirty="0">
                        <a:effectLst/>
                        <a:latin typeface="Garamond" panose="02020404030301010803" pitchFamily="18" charset="0"/>
                        <a:ea typeface="Calibri" panose="020F0502020204030204" pitchFamily="34" charset="0"/>
                        <a:cs typeface="Times New Roman" panose="02020603050405020304" pitchFamily="18" charset="0"/>
                      </a:endParaRPr>
                    </a:p>
                  </a:txBody>
                  <a:tcPr marL="44415" marR="44415" marT="0" marB="0"/>
                </a:tc>
                <a:tc>
                  <a:txBody>
                    <a:bodyPr/>
                    <a:lstStyle/>
                    <a:p>
                      <a:pPr algn="just">
                        <a:lnSpc>
                          <a:spcPct val="107000"/>
                        </a:lnSpc>
                        <a:spcAft>
                          <a:spcPts val="0"/>
                        </a:spcAft>
                      </a:pPr>
                      <a:r>
                        <a:rPr lang="en-GB" sz="800">
                          <a:effectLst/>
                          <a:latin typeface="Garamond" panose="02020404030301010803" pitchFamily="18" charset="0"/>
                        </a:rPr>
                        <a:t>Private</a:t>
                      </a:r>
                      <a:endParaRPr lang="en-GB" sz="900">
                        <a:effectLst/>
                        <a:latin typeface="Garamond" panose="02020404030301010803" pitchFamily="18" charset="0"/>
                        <a:ea typeface="Calibri" panose="020F0502020204030204" pitchFamily="34" charset="0"/>
                        <a:cs typeface="Times New Roman" panose="02020603050405020304" pitchFamily="18" charset="0"/>
                      </a:endParaRPr>
                    </a:p>
                  </a:txBody>
                  <a:tcPr marL="44415" marR="44415" marT="0" marB="0"/>
                </a:tc>
                <a:tc>
                  <a:txBody>
                    <a:bodyPr/>
                    <a:lstStyle/>
                    <a:p>
                      <a:pPr algn="just">
                        <a:lnSpc>
                          <a:spcPct val="107000"/>
                        </a:lnSpc>
                        <a:spcAft>
                          <a:spcPts val="0"/>
                        </a:spcAft>
                      </a:pPr>
                      <a:r>
                        <a:rPr lang="en-GB" sz="800">
                          <a:effectLst/>
                          <a:latin typeface="Garamond" panose="02020404030301010803" pitchFamily="18" charset="0"/>
                        </a:rPr>
                        <a:t>Services</a:t>
                      </a:r>
                      <a:endParaRPr lang="en-GB" sz="900">
                        <a:effectLst/>
                        <a:latin typeface="Garamond" panose="02020404030301010803" pitchFamily="18" charset="0"/>
                        <a:ea typeface="Calibri" panose="020F0502020204030204" pitchFamily="34" charset="0"/>
                        <a:cs typeface="Times New Roman" panose="02020603050405020304" pitchFamily="18" charset="0"/>
                      </a:endParaRPr>
                    </a:p>
                  </a:txBody>
                  <a:tcPr marL="44415" marR="44415" marT="0" marB="0"/>
                </a:tc>
                <a:tc>
                  <a:txBody>
                    <a:bodyPr/>
                    <a:lstStyle/>
                    <a:p>
                      <a:pPr algn="just">
                        <a:lnSpc>
                          <a:spcPct val="107000"/>
                        </a:lnSpc>
                        <a:spcAft>
                          <a:spcPts val="0"/>
                        </a:spcAft>
                      </a:pPr>
                      <a:r>
                        <a:rPr lang="en-GB" sz="800">
                          <a:effectLst/>
                          <a:latin typeface="Garamond" panose="02020404030301010803" pitchFamily="18" charset="0"/>
                        </a:rPr>
                        <a:t>624.000+</a:t>
                      </a:r>
                      <a:endParaRPr lang="en-GB" sz="900">
                        <a:effectLst/>
                        <a:latin typeface="Garamond" panose="02020404030301010803" pitchFamily="18" charset="0"/>
                        <a:ea typeface="Calibri" panose="020F0502020204030204" pitchFamily="34" charset="0"/>
                        <a:cs typeface="Times New Roman" panose="02020603050405020304" pitchFamily="18" charset="0"/>
                      </a:endParaRPr>
                    </a:p>
                  </a:txBody>
                  <a:tcPr marL="44415" marR="44415" marT="0" marB="0"/>
                </a:tc>
                <a:tc>
                  <a:txBody>
                    <a:bodyPr/>
                    <a:lstStyle/>
                    <a:p>
                      <a:pPr algn="just">
                        <a:lnSpc>
                          <a:spcPct val="107000"/>
                        </a:lnSpc>
                        <a:spcAft>
                          <a:spcPts val="0"/>
                        </a:spcAft>
                      </a:pPr>
                      <a:r>
                        <a:rPr lang="en-GB" sz="800">
                          <a:effectLst/>
                          <a:latin typeface="Garamond" panose="02020404030301010803" pitchFamily="18" charset="0"/>
                        </a:rPr>
                        <a:t>Corporate Consulting </a:t>
                      </a:r>
                      <a:endParaRPr lang="en-GB" sz="900">
                        <a:effectLst/>
                        <a:latin typeface="Garamond" panose="02020404030301010803" pitchFamily="18" charset="0"/>
                        <a:ea typeface="Calibri" panose="020F0502020204030204" pitchFamily="34" charset="0"/>
                        <a:cs typeface="Times New Roman" panose="02020603050405020304" pitchFamily="18" charset="0"/>
                      </a:endParaRPr>
                    </a:p>
                  </a:txBody>
                  <a:tcPr marL="44415" marR="44415" marT="0" marB="0"/>
                </a:tc>
                <a:tc>
                  <a:txBody>
                    <a:bodyPr/>
                    <a:lstStyle/>
                    <a:p>
                      <a:pPr algn="just">
                        <a:lnSpc>
                          <a:spcPct val="107000"/>
                        </a:lnSpc>
                        <a:spcAft>
                          <a:spcPts val="0"/>
                        </a:spcAft>
                      </a:pPr>
                      <a:r>
                        <a:rPr lang="en-GB" sz="800">
                          <a:effectLst/>
                          <a:latin typeface="Garamond" panose="02020404030301010803" pitchFamily="18" charset="0"/>
                        </a:rPr>
                        <a:t>Human Resources Director (Italy, Central East Europe and Greece)</a:t>
                      </a:r>
                      <a:endParaRPr lang="en-GB" sz="900">
                        <a:effectLst/>
                        <a:latin typeface="Garamond" panose="02020404030301010803" pitchFamily="18" charset="0"/>
                        <a:ea typeface="Calibri" panose="020F0502020204030204" pitchFamily="34" charset="0"/>
                        <a:cs typeface="Times New Roman" panose="02020603050405020304" pitchFamily="18" charset="0"/>
                      </a:endParaRPr>
                    </a:p>
                  </a:txBody>
                  <a:tcPr marL="44415" marR="44415" marT="0" marB="0"/>
                </a:tc>
                <a:extLst>
                  <a:ext uri="{0D108BD9-81ED-4DB2-BD59-A6C34878D82A}">
                    <a16:rowId xmlns:a16="http://schemas.microsoft.com/office/drawing/2014/main" val="4070494430"/>
                  </a:ext>
                </a:extLst>
              </a:tr>
              <a:tr h="548884">
                <a:tc>
                  <a:txBody>
                    <a:bodyPr/>
                    <a:lstStyle/>
                    <a:p>
                      <a:pPr algn="just">
                        <a:lnSpc>
                          <a:spcPct val="107000"/>
                        </a:lnSpc>
                        <a:spcAft>
                          <a:spcPts val="0"/>
                        </a:spcAft>
                      </a:pPr>
                      <a:r>
                        <a:rPr lang="en-GB" sz="1000" dirty="0">
                          <a:effectLst/>
                          <a:latin typeface="Garamond" panose="02020404030301010803" pitchFamily="18" charset="0"/>
                        </a:rPr>
                        <a:t>AS </a:t>
                      </a:r>
                      <a:r>
                        <a:rPr lang="en-GB" sz="1000" dirty="0" err="1">
                          <a:effectLst/>
                          <a:latin typeface="Garamond" panose="02020404030301010803" pitchFamily="18" charset="0"/>
                        </a:rPr>
                        <a:t>Retigas</a:t>
                      </a:r>
                      <a:endParaRPr lang="en-GB" sz="1050" dirty="0">
                        <a:effectLst/>
                        <a:latin typeface="Garamond" panose="02020404030301010803" pitchFamily="18" charset="0"/>
                        <a:ea typeface="Calibri" panose="020F0502020204030204" pitchFamily="34" charset="0"/>
                        <a:cs typeface="Times New Roman" panose="02020603050405020304" pitchFamily="18" charset="0"/>
                      </a:endParaRPr>
                    </a:p>
                  </a:txBody>
                  <a:tcPr marL="44415" marR="44415" marT="0" marB="0"/>
                </a:tc>
                <a:tc>
                  <a:txBody>
                    <a:bodyPr/>
                    <a:lstStyle/>
                    <a:p>
                      <a:pPr algn="just">
                        <a:lnSpc>
                          <a:spcPct val="107000"/>
                        </a:lnSpc>
                        <a:spcAft>
                          <a:spcPts val="0"/>
                        </a:spcAft>
                      </a:pPr>
                      <a:r>
                        <a:rPr lang="en-GB" sz="800">
                          <a:effectLst/>
                          <a:latin typeface="Garamond" panose="02020404030301010803" pitchFamily="18" charset="0"/>
                        </a:rPr>
                        <a:t>Private (controlled by the AIMAG group)</a:t>
                      </a:r>
                      <a:endParaRPr lang="en-GB" sz="900">
                        <a:effectLst/>
                        <a:latin typeface="Garamond" panose="02020404030301010803" pitchFamily="18" charset="0"/>
                        <a:ea typeface="Calibri" panose="020F0502020204030204" pitchFamily="34" charset="0"/>
                        <a:cs typeface="Times New Roman" panose="02020603050405020304" pitchFamily="18" charset="0"/>
                      </a:endParaRPr>
                    </a:p>
                  </a:txBody>
                  <a:tcPr marL="44415" marR="44415" marT="0" marB="0"/>
                </a:tc>
                <a:tc>
                  <a:txBody>
                    <a:bodyPr/>
                    <a:lstStyle/>
                    <a:p>
                      <a:pPr algn="just">
                        <a:lnSpc>
                          <a:spcPct val="107000"/>
                        </a:lnSpc>
                        <a:spcAft>
                          <a:spcPts val="0"/>
                        </a:spcAft>
                      </a:pPr>
                      <a:r>
                        <a:rPr lang="en-GB" sz="800">
                          <a:effectLst/>
                          <a:latin typeface="Garamond" panose="02020404030301010803" pitchFamily="18" charset="0"/>
                        </a:rPr>
                        <a:t>Energy and Gas</a:t>
                      </a:r>
                      <a:endParaRPr lang="en-GB" sz="900">
                        <a:effectLst/>
                        <a:latin typeface="Garamond" panose="02020404030301010803" pitchFamily="18" charset="0"/>
                        <a:ea typeface="Calibri" panose="020F0502020204030204" pitchFamily="34" charset="0"/>
                        <a:cs typeface="Times New Roman" panose="02020603050405020304" pitchFamily="18" charset="0"/>
                      </a:endParaRPr>
                    </a:p>
                  </a:txBody>
                  <a:tcPr marL="44415" marR="44415" marT="0" marB="0"/>
                </a:tc>
                <a:tc>
                  <a:txBody>
                    <a:bodyPr/>
                    <a:lstStyle/>
                    <a:p>
                      <a:pPr algn="just">
                        <a:lnSpc>
                          <a:spcPct val="107000"/>
                        </a:lnSpc>
                        <a:spcAft>
                          <a:spcPts val="0"/>
                        </a:spcAft>
                      </a:pPr>
                      <a:r>
                        <a:rPr lang="en-GB" sz="800">
                          <a:effectLst/>
                          <a:latin typeface="Garamond" panose="02020404030301010803" pitchFamily="18" charset="0"/>
                        </a:rPr>
                        <a:t>37</a:t>
                      </a:r>
                      <a:endParaRPr lang="en-GB" sz="900">
                        <a:effectLst/>
                        <a:latin typeface="Garamond" panose="02020404030301010803" pitchFamily="18" charset="0"/>
                        <a:ea typeface="Calibri" panose="020F0502020204030204" pitchFamily="34" charset="0"/>
                        <a:cs typeface="Times New Roman" panose="02020603050405020304" pitchFamily="18" charset="0"/>
                      </a:endParaRPr>
                    </a:p>
                  </a:txBody>
                  <a:tcPr marL="44415" marR="44415" marT="0" marB="0"/>
                </a:tc>
                <a:tc>
                  <a:txBody>
                    <a:bodyPr/>
                    <a:lstStyle/>
                    <a:p>
                      <a:pPr algn="just">
                        <a:lnSpc>
                          <a:spcPct val="107000"/>
                        </a:lnSpc>
                        <a:spcAft>
                          <a:spcPts val="0"/>
                        </a:spcAft>
                      </a:pPr>
                      <a:r>
                        <a:rPr lang="it-IT" sz="800">
                          <a:effectLst/>
                          <a:latin typeface="Garamond" panose="02020404030301010803" pitchFamily="18" charset="0"/>
                        </a:rPr>
                        <a:t>Natural gas distribution service</a:t>
                      </a:r>
                      <a:endParaRPr lang="en-GB" sz="900">
                        <a:effectLst/>
                        <a:latin typeface="Garamond" panose="02020404030301010803" pitchFamily="18" charset="0"/>
                        <a:ea typeface="Calibri" panose="020F0502020204030204" pitchFamily="34" charset="0"/>
                        <a:cs typeface="Times New Roman" panose="02020603050405020304" pitchFamily="18" charset="0"/>
                      </a:endParaRPr>
                    </a:p>
                  </a:txBody>
                  <a:tcPr marL="44415" marR="44415" marT="0" marB="0"/>
                </a:tc>
                <a:tc>
                  <a:txBody>
                    <a:bodyPr/>
                    <a:lstStyle/>
                    <a:p>
                      <a:pPr algn="just">
                        <a:lnSpc>
                          <a:spcPct val="107000"/>
                        </a:lnSpc>
                        <a:spcAft>
                          <a:spcPts val="0"/>
                        </a:spcAft>
                      </a:pPr>
                      <a:r>
                        <a:rPr lang="en-GB" sz="800">
                          <a:effectLst/>
                          <a:latin typeface="Garamond" panose="02020404030301010803" pitchFamily="18" charset="0"/>
                        </a:rPr>
                        <a:t>Head of Organisational Development</a:t>
                      </a:r>
                      <a:endParaRPr lang="en-GB" sz="900">
                        <a:effectLst/>
                        <a:latin typeface="Garamond" panose="02020404030301010803" pitchFamily="18" charset="0"/>
                        <a:ea typeface="Calibri" panose="020F0502020204030204" pitchFamily="34" charset="0"/>
                        <a:cs typeface="Times New Roman" panose="02020603050405020304" pitchFamily="18" charset="0"/>
                      </a:endParaRPr>
                    </a:p>
                  </a:txBody>
                  <a:tcPr marL="44415" marR="44415" marT="0" marB="0"/>
                </a:tc>
                <a:extLst>
                  <a:ext uri="{0D108BD9-81ED-4DB2-BD59-A6C34878D82A}">
                    <a16:rowId xmlns:a16="http://schemas.microsoft.com/office/drawing/2014/main" val="4198542498"/>
                  </a:ext>
                </a:extLst>
              </a:tr>
              <a:tr h="219554">
                <a:tc>
                  <a:txBody>
                    <a:bodyPr/>
                    <a:lstStyle/>
                    <a:p>
                      <a:pPr algn="just">
                        <a:lnSpc>
                          <a:spcPct val="107000"/>
                        </a:lnSpc>
                        <a:spcAft>
                          <a:spcPts val="0"/>
                        </a:spcAft>
                      </a:pPr>
                      <a:r>
                        <a:rPr lang="en-GB" sz="1000" dirty="0">
                          <a:effectLst/>
                          <a:latin typeface="Garamond" panose="02020404030301010803" pitchFamily="18" charset="0"/>
                        </a:rPr>
                        <a:t>Beta 80 Group</a:t>
                      </a:r>
                      <a:endParaRPr lang="en-GB" sz="1050" dirty="0">
                        <a:effectLst/>
                        <a:latin typeface="Garamond" panose="02020404030301010803" pitchFamily="18" charset="0"/>
                        <a:ea typeface="Calibri" panose="020F0502020204030204" pitchFamily="34" charset="0"/>
                        <a:cs typeface="Times New Roman" panose="02020603050405020304" pitchFamily="18" charset="0"/>
                      </a:endParaRPr>
                    </a:p>
                  </a:txBody>
                  <a:tcPr marL="44415" marR="44415" marT="0" marB="0"/>
                </a:tc>
                <a:tc>
                  <a:txBody>
                    <a:bodyPr/>
                    <a:lstStyle/>
                    <a:p>
                      <a:pPr algn="just">
                        <a:lnSpc>
                          <a:spcPct val="107000"/>
                        </a:lnSpc>
                        <a:spcAft>
                          <a:spcPts val="0"/>
                        </a:spcAft>
                      </a:pPr>
                      <a:r>
                        <a:rPr lang="en-GB" sz="800">
                          <a:effectLst/>
                          <a:latin typeface="Garamond" panose="02020404030301010803" pitchFamily="18" charset="0"/>
                        </a:rPr>
                        <a:t>Private</a:t>
                      </a:r>
                      <a:endParaRPr lang="en-GB" sz="900">
                        <a:effectLst/>
                        <a:latin typeface="Garamond" panose="02020404030301010803" pitchFamily="18" charset="0"/>
                        <a:ea typeface="Calibri" panose="020F0502020204030204" pitchFamily="34" charset="0"/>
                        <a:cs typeface="Times New Roman" panose="02020603050405020304" pitchFamily="18" charset="0"/>
                      </a:endParaRPr>
                    </a:p>
                  </a:txBody>
                  <a:tcPr marL="44415" marR="44415" marT="0" marB="0"/>
                </a:tc>
                <a:tc>
                  <a:txBody>
                    <a:bodyPr/>
                    <a:lstStyle/>
                    <a:p>
                      <a:pPr algn="just">
                        <a:lnSpc>
                          <a:spcPct val="107000"/>
                        </a:lnSpc>
                        <a:spcAft>
                          <a:spcPts val="0"/>
                        </a:spcAft>
                      </a:pPr>
                      <a:r>
                        <a:rPr lang="en-GB" sz="800">
                          <a:effectLst/>
                          <a:latin typeface="Garamond" panose="02020404030301010803" pitchFamily="18" charset="0"/>
                        </a:rPr>
                        <a:t>Serve IT</a:t>
                      </a:r>
                      <a:endParaRPr lang="en-GB" sz="900">
                        <a:effectLst/>
                        <a:latin typeface="Garamond" panose="02020404030301010803" pitchFamily="18" charset="0"/>
                        <a:ea typeface="Calibri" panose="020F0502020204030204" pitchFamily="34" charset="0"/>
                        <a:cs typeface="Times New Roman" panose="02020603050405020304" pitchFamily="18" charset="0"/>
                      </a:endParaRPr>
                    </a:p>
                  </a:txBody>
                  <a:tcPr marL="44415" marR="44415" marT="0" marB="0"/>
                </a:tc>
                <a:tc>
                  <a:txBody>
                    <a:bodyPr/>
                    <a:lstStyle/>
                    <a:p>
                      <a:pPr algn="just">
                        <a:lnSpc>
                          <a:spcPct val="107000"/>
                        </a:lnSpc>
                        <a:spcAft>
                          <a:spcPts val="0"/>
                        </a:spcAft>
                      </a:pPr>
                      <a:r>
                        <a:rPr lang="en-GB" sz="800">
                          <a:effectLst/>
                          <a:latin typeface="Garamond" panose="02020404030301010803" pitchFamily="18" charset="0"/>
                        </a:rPr>
                        <a:t>500+</a:t>
                      </a:r>
                      <a:endParaRPr lang="en-GB" sz="900">
                        <a:effectLst/>
                        <a:latin typeface="Garamond" panose="02020404030301010803" pitchFamily="18" charset="0"/>
                        <a:ea typeface="Calibri" panose="020F0502020204030204" pitchFamily="34" charset="0"/>
                        <a:cs typeface="Times New Roman" panose="02020603050405020304" pitchFamily="18" charset="0"/>
                      </a:endParaRPr>
                    </a:p>
                  </a:txBody>
                  <a:tcPr marL="44415" marR="44415" marT="0" marB="0"/>
                </a:tc>
                <a:tc>
                  <a:txBody>
                    <a:bodyPr/>
                    <a:lstStyle/>
                    <a:p>
                      <a:pPr algn="just">
                        <a:lnSpc>
                          <a:spcPct val="107000"/>
                        </a:lnSpc>
                        <a:spcAft>
                          <a:spcPts val="0"/>
                        </a:spcAft>
                      </a:pPr>
                      <a:r>
                        <a:rPr lang="en-GB" sz="800">
                          <a:effectLst/>
                          <a:latin typeface="Garamond" panose="02020404030301010803" pitchFamily="18" charset="0"/>
                        </a:rPr>
                        <a:t>It Services and IT Consulting</a:t>
                      </a:r>
                      <a:endParaRPr lang="en-GB" sz="900">
                        <a:effectLst/>
                        <a:latin typeface="Garamond" panose="02020404030301010803" pitchFamily="18" charset="0"/>
                        <a:ea typeface="Calibri" panose="020F0502020204030204" pitchFamily="34" charset="0"/>
                        <a:cs typeface="Times New Roman" panose="02020603050405020304" pitchFamily="18" charset="0"/>
                      </a:endParaRPr>
                    </a:p>
                  </a:txBody>
                  <a:tcPr marL="44415" marR="44415" marT="0" marB="0"/>
                </a:tc>
                <a:tc>
                  <a:txBody>
                    <a:bodyPr/>
                    <a:lstStyle/>
                    <a:p>
                      <a:pPr algn="just">
                        <a:lnSpc>
                          <a:spcPct val="107000"/>
                        </a:lnSpc>
                        <a:spcAft>
                          <a:spcPts val="0"/>
                        </a:spcAft>
                      </a:pPr>
                      <a:r>
                        <a:rPr lang="en-GB" sz="800">
                          <a:effectLst/>
                          <a:latin typeface="Garamond" panose="02020404030301010803" pitchFamily="18" charset="0"/>
                        </a:rPr>
                        <a:t>HR Manager</a:t>
                      </a:r>
                      <a:endParaRPr lang="en-GB" sz="900">
                        <a:effectLst/>
                        <a:latin typeface="Garamond" panose="02020404030301010803" pitchFamily="18" charset="0"/>
                      </a:endParaRPr>
                    </a:p>
                    <a:p>
                      <a:pPr algn="just">
                        <a:lnSpc>
                          <a:spcPct val="107000"/>
                        </a:lnSpc>
                        <a:spcAft>
                          <a:spcPts val="0"/>
                        </a:spcAft>
                      </a:pPr>
                      <a:r>
                        <a:rPr lang="it-IT" sz="800">
                          <a:effectLst/>
                          <a:latin typeface="Garamond" panose="02020404030301010803" pitchFamily="18" charset="0"/>
                        </a:rPr>
                        <a:t> </a:t>
                      </a:r>
                      <a:endParaRPr lang="en-GB" sz="900">
                        <a:effectLst/>
                        <a:latin typeface="Garamond" panose="02020404030301010803" pitchFamily="18" charset="0"/>
                        <a:ea typeface="Calibri" panose="020F0502020204030204" pitchFamily="34" charset="0"/>
                        <a:cs typeface="Times New Roman" panose="02020603050405020304" pitchFamily="18" charset="0"/>
                      </a:endParaRPr>
                    </a:p>
                  </a:txBody>
                  <a:tcPr marL="44415" marR="44415" marT="0" marB="0"/>
                </a:tc>
                <a:extLst>
                  <a:ext uri="{0D108BD9-81ED-4DB2-BD59-A6C34878D82A}">
                    <a16:rowId xmlns:a16="http://schemas.microsoft.com/office/drawing/2014/main" val="3581382243"/>
                  </a:ext>
                </a:extLst>
              </a:tr>
              <a:tr h="329331">
                <a:tc>
                  <a:txBody>
                    <a:bodyPr/>
                    <a:lstStyle/>
                    <a:p>
                      <a:pPr algn="just">
                        <a:lnSpc>
                          <a:spcPct val="107000"/>
                        </a:lnSpc>
                        <a:spcAft>
                          <a:spcPts val="0"/>
                        </a:spcAft>
                      </a:pPr>
                      <a:r>
                        <a:rPr lang="en-GB" sz="1000" dirty="0">
                          <a:effectLst/>
                          <a:latin typeface="Garamond" panose="02020404030301010803" pitchFamily="18" charset="0"/>
                        </a:rPr>
                        <a:t>Ernst &amp; Young</a:t>
                      </a:r>
                      <a:endParaRPr lang="en-GB" sz="1050" dirty="0">
                        <a:effectLst/>
                        <a:latin typeface="Garamond" panose="02020404030301010803" pitchFamily="18" charset="0"/>
                        <a:ea typeface="Calibri" panose="020F0502020204030204" pitchFamily="34" charset="0"/>
                        <a:cs typeface="Times New Roman" panose="02020603050405020304" pitchFamily="18" charset="0"/>
                      </a:endParaRPr>
                    </a:p>
                  </a:txBody>
                  <a:tcPr marL="44415" marR="44415" marT="0" marB="0"/>
                </a:tc>
                <a:tc>
                  <a:txBody>
                    <a:bodyPr/>
                    <a:lstStyle/>
                    <a:p>
                      <a:pPr algn="just">
                        <a:lnSpc>
                          <a:spcPct val="107000"/>
                        </a:lnSpc>
                        <a:spcAft>
                          <a:spcPts val="0"/>
                        </a:spcAft>
                      </a:pPr>
                      <a:r>
                        <a:rPr lang="en-GB" sz="800">
                          <a:effectLst/>
                          <a:latin typeface="Garamond" panose="02020404030301010803" pitchFamily="18" charset="0"/>
                        </a:rPr>
                        <a:t>Private</a:t>
                      </a:r>
                      <a:endParaRPr lang="en-GB" sz="900">
                        <a:effectLst/>
                        <a:latin typeface="Garamond" panose="02020404030301010803" pitchFamily="18" charset="0"/>
                        <a:ea typeface="Calibri" panose="020F0502020204030204" pitchFamily="34" charset="0"/>
                        <a:cs typeface="Times New Roman" panose="02020603050405020304" pitchFamily="18" charset="0"/>
                      </a:endParaRPr>
                    </a:p>
                  </a:txBody>
                  <a:tcPr marL="44415" marR="44415" marT="0" marB="0"/>
                </a:tc>
                <a:tc>
                  <a:txBody>
                    <a:bodyPr/>
                    <a:lstStyle/>
                    <a:p>
                      <a:pPr algn="just">
                        <a:lnSpc>
                          <a:spcPct val="107000"/>
                        </a:lnSpc>
                        <a:spcAft>
                          <a:spcPts val="0"/>
                        </a:spcAft>
                      </a:pPr>
                      <a:r>
                        <a:rPr lang="en-GB" sz="800">
                          <a:effectLst/>
                          <a:latin typeface="Garamond" panose="02020404030301010803" pitchFamily="18" charset="0"/>
                        </a:rPr>
                        <a:t>Services</a:t>
                      </a:r>
                      <a:endParaRPr lang="en-GB" sz="900">
                        <a:effectLst/>
                        <a:latin typeface="Garamond" panose="02020404030301010803" pitchFamily="18" charset="0"/>
                        <a:ea typeface="Calibri" panose="020F0502020204030204" pitchFamily="34" charset="0"/>
                        <a:cs typeface="Times New Roman" panose="02020603050405020304" pitchFamily="18" charset="0"/>
                      </a:endParaRPr>
                    </a:p>
                  </a:txBody>
                  <a:tcPr marL="44415" marR="44415" marT="0" marB="0"/>
                </a:tc>
                <a:tc>
                  <a:txBody>
                    <a:bodyPr/>
                    <a:lstStyle/>
                    <a:p>
                      <a:pPr algn="just">
                        <a:lnSpc>
                          <a:spcPct val="107000"/>
                        </a:lnSpc>
                        <a:spcAft>
                          <a:spcPts val="0"/>
                        </a:spcAft>
                      </a:pPr>
                      <a:r>
                        <a:rPr lang="en-GB" sz="800">
                          <a:effectLst/>
                          <a:latin typeface="Garamond" panose="02020404030301010803" pitchFamily="18" charset="0"/>
                        </a:rPr>
                        <a:t>316,000+ (8,500+ in Italy)</a:t>
                      </a:r>
                      <a:endParaRPr lang="en-GB" sz="900">
                        <a:effectLst/>
                        <a:latin typeface="Garamond" panose="02020404030301010803" pitchFamily="18" charset="0"/>
                        <a:ea typeface="Calibri" panose="020F0502020204030204" pitchFamily="34" charset="0"/>
                        <a:cs typeface="Times New Roman" panose="02020603050405020304" pitchFamily="18" charset="0"/>
                      </a:endParaRPr>
                    </a:p>
                  </a:txBody>
                  <a:tcPr marL="44415" marR="44415" marT="0" marB="0"/>
                </a:tc>
                <a:tc>
                  <a:txBody>
                    <a:bodyPr/>
                    <a:lstStyle/>
                    <a:p>
                      <a:pPr algn="just">
                        <a:lnSpc>
                          <a:spcPct val="107000"/>
                        </a:lnSpc>
                        <a:spcAft>
                          <a:spcPts val="0"/>
                        </a:spcAft>
                      </a:pPr>
                      <a:r>
                        <a:rPr lang="en-GB" sz="800">
                          <a:effectLst/>
                          <a:latin typeface="Garamond" panose="02020404030301010803" pitchFamily="18" charset="0"/>
                        </a:rPr>
                        <a:t>Corporate Consulting </a:t>
                      </a:r>
                      <a:endParaRPr lang="en-GB" sz="900">
                        <a:effectLst/>
                        <a:latin typeface="Garamond" panose="02020404030301010803" pitchFamily="18" charset="0"/>
                        <a:ea typeface="Calibri" panose="020F0502020204030204" pitchFamily="34" charset="0"/>
                        <a:cs typeface="Times New Roman" panose="02020603050405020304" pitchFamily="18" charset="0"/>
                      </a:endParaRPr>
                    </a:p>
                  </a:txBody>
                  <a:tcPr marL="44415" marR="44415" marT="0" marB="0"/>
                </a:tc>
                <a:tc>
                  <a:txBody>
                    <a:bodyPr/>
                    <a:lstStyle/>
                    <a:p>
                      <a:pPr algn="just">
                        <a:lnSpc>
                          <a:spcPct val="107000"/>
                        </a:lnSpc>
                        <a:spcAft>
                          <a:spcPts val="0"/>
                        </a:spcAft>
                      </a:pPr>
                      <a:r>
                        <a:rPr lang="en-GB" sz="800">
                          <a:effectLst/>
                          <a:latin typeface="Garamond" panose="02020404030301010803" pitchFamily="18" charset="0"/>
                        </a:rPr>
                        <a:t>Talent Attraction &amp; Acquisition Leader</a:t>
                      </a:r>
                      <a:endParaRPr lang="en-GB" sz="900">
                        <a:effectLst/>
                        <a:latin typeface="Garamond" panose="02020404030301010803" pitchFamily="18" charset="0"/>
                        <a:ea typeface="Calibri" panose="020F0502020204030204" pitchFamily="34" charset="0"/>
                        <a:cs typeface="Times New Roman" panose="02020603050405020304" pitchFamily="18" charset="0"/>
                      </a:endParaRPr>
                    </a:p>
                  </a:txBody>
                  <a:tcPr marL="44415" marR="44415" marT="0" marB="0"/>
                </a:tc>
                <a:extLst>
                  <a:ext uri="{0D108BD9-81ED-4DB2-BD59-A6C34878D82A}">
                    <a16:rowId xmlns:a16="http://schemas.microsoft.com/office/drawing/2014/main" val="3239999407"/>
                  </a:ext>
                </a:extLst>
              </a:tr>
              <a:tr h="219554">
                <a:tc>
                  <a:txBody>
                    <a:bodyPr/>
                    <a:lstStyle/>
                    <a:p>
                      <a:pPr algn="just">
                        <a:lnSpc>
                          <a:spcPct val="107000"/>
                        </a:lnSpc>
                        <a:spcAft>
                          <a:spcPts val="0"/>
                        </a:spcAft>
                      </a:pPr>
                      <a:r>
                        <a:rPr lang="en-GB" sz="1000" dirty="0" err="1">
                          <a:effectLst/>
                          <a:latin typeface="Garamond" panose="02020404030301010803" pitchFamily="18" charset="0"/>
                        </a:rPr>
                        <a:t>Eustema</a:t>
                      </a:r>
                      <a:endParaRPr lang="en-GB" sz="1050" dirty="0">
                        <a:effectLst/>
                        <a:latin typeface="Garamond" panose="02020404030301010803" pitchFamily="18" charset="0"/>
                        <a:ea typeface="Calibri" panose="020F0502020204030204" pitchFamily="34" charset="0"/>
                        <a:cs typeface="Times New Roman" panose="02020603050405020304" pitchFamily="18" charset="0"/>
                      </a:endParaRPr>
                    </a:p>
                  </a:txBody>
                  <a:tcPr marL="44415" marR="44415" marT="0" marB="0"/>
                </a:tc>
                <a:tc>
                  <a:txBody>
                    <a:bodyPr/>
                    <a:lstStyle/>
                    <a:p>
                      <a:pPr algn="just">
                        <a:lnSpc>
                          <a:spcPct val="107000"/>
                        </a:lnSpc>
                        <a:spcAft>
                          <a:spcPts val="0"/>
                        </a:spcAft>
                      </a:pPr>
                      <a:r>
                        <a:rPr lang="en-GB" sz="800">
                          <a:effectLst/>
                          <a:latin typeface="Garamond" panose="02020404030301010803" pitchFamily="18" charset="0"/>
                        </a:rPr>
                        <a:t>Private</a:t>
                      </a:r>
                      <a:endParaRPr lang="en-GB" sz="900">
                        <a:effectLst/>
                        <a:latin typeface="Garamond" panose="02020404030301010803" pitchFamily="18" charset="0"/>
                        <a:ea typeface="Calibri" panose="020F0502020204030204" pitchFamily="34" charset="0"/>
                        <a:cs typeface="Times New Roman" panose="02020603050405020304" pitchFamily="18" charset="0"/>
                      </a:endParaRPr>
                    </a:p>
                  </a:txBody>
                  <a:tcPr marL="44415" marR="44415" marT="0" marB="0"/>
                </a:tc>
                <a:tc>
                  <a:txBody>
                    <a:bodyPr/>
                    <a:lstStyle/>
                    <a:p>
                      <a:pPr algn="just">
                        <a:lnSpc>
                          <a:spcPct val="107000"/>
                        </a:lnSpc>
                        <a:spcAft>
                          <a:spcPts val="0"/>
                        </a:spcAft>
                      </a:pPr>
                      <a:r>
                        <a:rPr lang="en-GB" sz="800">
                          <a:effectLst/>
                          <a:latin typeface="Garamond" panose="02020404030301010803" pitchFamily="18" charset="0"/>
                        </a:rPr>
                        <a:t>IT Services</a:t>
                      </a:r>
                      <a:endParaRPr lang="en-GB" sz="900">
                        <a:effectLst/>
                        <a:latin typeface="Garamond" panose="02020404030301010803" pitchFamily="18" charset="0"/>
                        <a:ea typeface="Calibri" panose="020F0502020204030204" pitchFamily="34" charset="0"/>
                        <a:cs typeface="Times New Roman" panose="02020603050405020304" pitchFamily="18" charset="0"/>
                      </a:endParaRPr>
                    </a:p>
                  </a:txBody>
                  <a:tcPr marL="44415" marR="44415" marT="0" marB="0"/>
                </a:tc>
                <a:tc>
                  <a:txBody>
                    <a:bodyPr/>
                    <a:lstStyle/>
                    <a:p>
                      <a:pPr algn="just">
                        <a:lnSpc>
                          <a:spcPct val="107000"/>
                        </a:lnSpc>
                        <a:spcAft>
                          <a:spcPts val="0"/>
                        </a:spcAft>
                      </a:pPr>
                      <a:r>
                        <a:rPr lang="en-GB" sz="800">
                          <a:effectLst/>
                          <a:latin typeface="Garamond" panose="02020404030301010803" pitchFamily="18" charset="0"/>
                        </a:rPr>
                        <a:t>314</a:t>
                      </a:r>
                      <a:endParaRPr lang="en-GB" sz="900">
                        <a:effectLst/>
                        <a:latin typeface="Garamond" panose="02020404030301010803" pitchFamily="18" charset="0"/>
                        <a:ea typeface="Calibri" panose="020F0502020204030204" pitchFamily="34" charset="0"/>
                        <a:cs typeface="Times New Roman" panose="02020603050405020304" pitchFamily="18" charset="0"/>
                      </a:endParaRPr>
                    </a:p>
                  </a:txBody>
                  <a:tcPr marL="44415" marR="44415" marT="0" marB="0"/>
                </a:tc>
                <a:tc>
                  <a:txBody>
                    <a:bodyPr/>
                    <a:lstStyle/>
                    <a:p>
                      <a:pPr algn="just">
                        <a:lnSpc>
                          <a:spcPct val="107000"/>
                        </a:lnSpc>
                        <a:spcAft>
                          <a:spcPts val="0"/>
                        </a:spcAft>
                      </a:pPr>
                      <a:r>
                        <a:rPr lang="en-GB" sz="800">
                          <a:effectLst/>
                          <a:latin typeface="Garamond" panose="02020404030301010803" pitchFamily="18" charset="0"/>
                        </a:rPr>
                        <a:t>Consulting and software engineering</a:t>
                      </a:r>
                      <a:endParaRPr lang="en-GB" sz="900">
                        <a:effectLst/>
                        <a:latin typeface="Garamond" panose="02020404030301010803" pitchFamily="18" charset="0"/>
                        <a:ea typeface="Calibri" panose="020F0502020204030204" pitchFamily="34" charset="0"/>
                        <a:cs typeface="Times New Roman" panose="02020603050405020304" pitchFamily="18" charset="0"/>
                      </a:endParaRPr>
                    </a:p>
                  </a:txBody>
                  <a:tcPr marL="44415" marR="44415" marT="0" marB="0"/>
                </a:tc>
                <a:tc>
                  <a:txBody>
                    <a:bodyPr/>
                    <a:lstStyle/>
                    <a:p>
                      <a:pPr algn="just">
                        <a:lnSpc>
                          <a:spcPct val="107000"/>
                        </a:lnSpc>
                        <a:spcAft>
                          <a:spcPts val="0"/>
                        </a:spcAft>
                      </a:pPr>
                      <a:r>
                        <a:rPr lang="en-GB" sz="800">
                          <a:effectLst/>
                          <a:latin typeface="Garamond" panose="02020404030301010803" pitchFamily="18" charset="0"/>
                        </a:rPr>
                        <a:t>HR Director</a:t>
                      </a:r>
                      <a:endParaRPr lang="en-GB" sz="900">
                        <a:effectLst/>
                        <a:latin typeface="Garamond" panose="02020404030301010803" pitchFamily="18" charset="0"/>
                      </a:endParaRPr>
                    </a:p>
                    <a:p>
                      <a:pPr algn="just">
                        <a:lnSpc>
                          <a:spcPct val="107000"/>
                        </a:lnSpc>
                        <a:spcAft>
                          <a:spcPts val="0"/>
                        </a:spcAft>
                      </a:pPr>
                      <a:r>
                        <a:rPr lang="en-GB" sz="800">
                          <a:effectLst/>
                          <a:latin typeface="Garamond" panose="02020404030301010803" pitchFamily="18" charset="0"/>
                        </a:rPr>
                        <a:t> </a:t>
                      </a:r>
                      <a:endParaRPr lang="en-GB" sz="900">
                        <a:effectLst/>
                        <a:latin typeface="Garamond" panose="02020404030301010803" pitchFamily="18" charset="0"/>
                        <a:ea typeface="Calibri" panose="020F0502020204030204" pitchFamily="34" charset="0"/>
                        <a:cs typeface="Times New Roman" panose="02020603050405020304" pitchFamily="18" charset="0"/>
                      </a:endParaRPr>
                    </a:p>
                  </a:txBody>
                  <a:tcPr marL="44415" marR="44415" marT="0" marB="0"/>
                </a:tc>
                <a:extLst>
                  <a:ext uri="{0D108BD9-81ED-4DB2-BD59-A6C34878D82A}">
                    <a16:rowId xmlns:a16="http://schemas.microsoft.com/office/drawing/2014/main" val="3904766339"/>
                  </a:ext>
                </a:extLst>
              </a:tr>
              <a:tr h="439108">
                <a:tc>
                  <a:txBody>
                    <a:bodyPr/>
                    <a:lstStyle/>
                    <a:p>
                      <a:pPr algn="just">
                        <a:lnSpc>
                          <a:spcPct val="107000"/>
                        </a:lnSpc>
                        <a:spcAft>
                          <a:spcPts val="0"/>
                        </a:spcAft>
                      </a:pPr>
                      <a:r>
                        <a:rPr lang="en-GB" sz="1000" dirty="0">
                          <a:effectLst/>
                          <a:latin typeface="Garamond" panose="02020404030301010803" pitchFamily="18" charset="0"/>
                        </a:rPr>
                        <a:t>Nestlé</a:t>
                      </a:r>
                      <a:endParaRPr lang="en-GB" sz="1050" dirty="0">
                        <a:effectLst/>
                        <a:latin typeface="Garamond" panose="02020404030301010803" pitchFamily="18" charset="0"/>
                        <a:ea typeface="Calibri" panose="020F0502020204030204" pitchFamily="34" charset="0"/>
                        <a:cs typeface="Times New Roman" panose="02020603050405020304" pitchFamily="18" charset="0"/>
                      </a:endParaRPr>
                    </a:p>
                  </a:txBody>
                  <a:tcPr marL="44415" marR="44415" marT="0" marB="0"/>
                </a:tc>
                <a:tc>
                  <a:txBody>
                    <a:bodyPr/>
                    <a:lstStyle/>
                    <a:p>
                      <a:pPr algn="just">
                        <a:lnSpc>
                          <a:spcPct val="107000"/>
                        </a:lnSpc>
                        <a:spcAft>
                          <a:spcPts val="0"/>
                        </a:spcAft>
                      </a:pPr>
                      <a:r>
                        <a:rPr lang="en-GB" sz="800">
                          <a:effectLst/>
                          <a:latin typeface="Garamond" panose="02020404030301010803" pitchFamily="18" charset="0"/>
                        </a:rPr>
                        <a:t>Private</a:t>
                      </a:r>
                      <a:endParaRPr lang="en-GB" sz="900">
                        <a:effectLst/>
                        <a:latin typeface="Garamond" panose="02020404030301010803" pitchFamily="18" charset="0"/>
                        <a:ea typeface="Calibri" panose="020F0502020204030204" pitchFamily="34" charset="0"/>
                        <a:cs typeface="Times New Roman" panose="02020603050405020304" pitchFamily="18" charset="0"/>
                      </a:endParaRPr>
                    </a:p>
                  </a:txBody>
                  <a:tcPr marL="44415" marR="44415" marT="0" marB="0"/>
                </a:tc>
                <a:tc>
                  <a:txBody>
                    <a:bodyPr/>
                    <a:lstStyle/>
                    <a:p>
                      <a:pPr algn="just">
                        <a:lnSpc>
                          <a:spcPct val="107000"/>
                        </a:lnSpc>
                        <a:spcAft>
                          <a:spcPts val="0"/>
                        </a:spcAft>
                      </a:pPr>
                      <a:r>
                        <a:rPr lang="en-GB" sz="800">
                          <a:effectLst/>
                          <a:latin typeface="Garamond" panose="02020404030301010803" pitchFamily="18" charset="0"/>
                        </a:rPr>
                        <a:t>Food</a:t>
                      </a:r>
                      <a:endParaRPr lang="en-GB" sz="900">
                        <a:effectLst/>
                        <a:latin typeface="Garamond" panose="02020404030301010803" pitchFamily="18" charset="0"/>
                        <a:ea typeface="Calibri" panose="020F0502020204030204" pitchFamily="34" charset="0"/>
                        <a:cs typeface="Times New Roman" panose="02020603050405020304" pitchFamily="18" charset="0"/>
                      </a:endParaRPr>
                    </a:p>
                  </a:txBody>
                  <a:tcPr marL="44415" marR="44415" marT="0" marB="0"/>
                </a:tc>
                <a:tc>
                  <a:txBody>
                    <a:bodyPr/>
                    <a:lstStyle/>
                    <a:p>
                      <a:pPr algn="just">
                        <a:lnSpc>
                          <a:spcPct val="107000"/>
                        </a:lnSpc>
                        <a:spcAft>
                          <a:spcPts val="0"/>
                        </a:spcAft>
                      </a:pPr>
                      <a:r>
                        <a:rPr lang="en-GB" sz="800">
                          <a:effectLst/>
                          <a:latin typeface="Garamond" panose="02020404030301010803" pitchFamily="18" charset="0"/>
                        </a:rPr>
                        <a:t>323,000+ (of which 5000+ in Italy)</a:t>
                      </a:r>
                      <a:endParaRPr lang="en-GB" sz="900">
                        <a:effectLst/>
                        <a:latin typeface="Garamond" panose="02020404030301010803" pitchFamily="18" charset="0"/>
                        <a:ea typeface="Calibri" panose="020F0502020204030204" pitchFamily="34" charset="0"/>
                        <a:cs typeface="Times New Roman" panose="02020603050405020304" pitchFamily="18" charset="0"/>
                      </a:endParaRPr>
                    </a:p>
                  </a:txBody>
                  <a:tcPr marL="44415" marR="44415" marT="0" marB="0"/>
                </a:tc>
                <a:tc>
                  <a:txBody>
                    <a:bodyPr/>
                    <a:lstStyle/>
                    <a:p>
                      <a:pPr algn="just">
                        <a:lnSpc>
                          <a:spcPct val="107000"/>
                        </a:lnSpc>
                        <a:spcAft>
                          <a:spcPts val="0"/>
                        </a:spcAft>
                      </a:pPr>
                      <a:r>
                        <a:rPr lang="en-GB" sz="800">
                          <a:effectLst/>
                          <a:latin typeface="Garamond" panose="02020404030301010803" pitchFamily="18" charset="0"/>
                        </a:rPr>
                        <a:t>Cereals, Coffee and soluble drinks, Water, Ice cream, Baby food</a:t>
                      </a:r>
                      <a:endParaRPr lang="en-GB" sz="900">
                        <a:effectLst/>
                        <a:latin typeface="Garamond" panose="02020404030301010803" pitchFamily="18" charset="0"/>
                        <a:ea typeface="Calibri" panose="020F0502020204030204" pitchFamily="34" charset="0"/>
                        <a:cs typeface="Times New Roman" panose="02020603050405020304" pitchFamily="18" charset="0"/>
                      </a:endParaRPr>
                    </a:p>
                  </a:txBody>
                  <a:tcPr marL="44415" marR="44415" marT="0" marB="0"/>
                </a:tc>
                <a:tc>
                  <a:txBody>
                    <a:bodyPr/>
                    <a:lstStyle/>
                    <a:p>
                      <a:pPr algn="just">
                        <a:lnSpc>
                          <a:spcPct val="107000"/>
                        </a:lnSpc>
                        <a:spcAft>
                          <a:spcPts val="0"/>
                        </a:spcAft>
                      </a:pPr>
                      <a:r>
                        <a:rPr lang="en-GB" sz="800">
                          <a:effectLst/>
                          <a:latin typeface="Garamond" panose="02020404030301010803" pitchFamily="18" charset="0"/>
                        </a:rPr>
                        <a:t>Head of talent (Italy and Malta)</a:t>
                      </a:r>
                      <a:endParaRPr lang="en-GB" sz="900">
                        <a:effectLst/>
                        <a:latin typeface="Garamond" panose="02020404030301010803" pitchFamily="18" charset="0"/>
                      </a:endParaRPr>
                    </a:p>
                    <a:p>
                      <a:pPr algn="just">
                        <a:lnSpc>
                          <a:spcPct val="107000"/>
                        </a:lnSpc>
                        <a:spcAft>
                          <a:spcPts val="0"/>
                        </a:spcAft>
                      </a:pPr>
                      <a:r>
                        <a:rPr lang="en-GB" sz="800">
                          <a:effectLst/>
                          <a:latin typeface="Garamond" panose="02020404030301010803" pitchFamily="18" charset="0"/>
                        </a:rPr>
                        <a:t> </a:t>
                      </a:r>
                      <a:endParaRPr lang="en-GB" sz="900">
                        <a:effectLst/>
                        <a:latin typeface="Garamond" panose="02020404030301010803" pitchFamily="18" charset="0"/>
                        <a:ea typeface="Calibri" panose="020F0502020204030204" pitchFamily="34" charset="0"/>
                        <a:cs typeface="Times New Roman" panose="02020603050405020304" pitchFamily="18" charset="0"/>
                      </a:endParaRPr>
                    </a:p>
                  </a:txBody>
                  <a:tcPr marL="44415" marR="44415" marT="0" marB="0"/>
                </a:tc>
                <a:extLst>
                  <a:ext uri="{0D108BD9-81ED-4DB2-BD59-A6C34878D82A}">
                    <a16:rowId xmlns:a16="http://schemas.microsoft.com/office/drawing/2014/main" val="3573149228"/>
                  </a:ext>
                </a:extLst>
              </a:tr>
              <a:tr h="658661">
                <a:tc>
                  <a:txBody>
                    <a:bodyPr/>
                    <a:lstStyle/>
                    <a:p>
                      <a:pPr algn="just">
                        <a:lnSpc>
                          <a:spcPct val="107000"/>
                        </a:lnSpc>
                        <a:spcAft>
                          <a:spcPts val="0"/>
                        </a:spcAft>
                      </a:pPr>
                      <a:r>
                        <a:rPr lang="en-GB" sz="1000" dirty="0" err="1">
                          <a:effectLst/>
                          <a:latin typeface="Garamond" panose="02020404030301010803" pitchFamily="18" charset="0"/>
                        </a:rPr>
                        <a:t>Pwc</a:t>
                      </a:r>
                      <a:endParaRPr lang="en-GB" sz="1050" dirty="0">
                        <a:effectLst/>
                        <a:latin typeface="Garamond" panose="02020404030301010803" pitchFamily="18" charset="0"/>
                        <a:ea typeface="Calibri" panose="020F0502020204030204" pitchFamily="34" charset="0"/>
                        <a:cs typeface="Times New Roman" panose="02020603050405020304" pitchFamily="18" charset="0"/>
                      </a:endParaRPr>
                    </a:p>
                  </a:txBody>
                  <a:tcPr marL="44415" marR="44415" marT="0" marB="0"/>
                </a:tc>
                <a:tc>
                  <a:txBody>
                    <a:bodyPr/>
                    <a:lstStyle/>
                    <a:p>
                      <a:pPr algn="just">
                        <a:lnSpc>
                          <a:spcPct val="107000"/>
                        </a:lnSpc>
                        <a:spcAft>
                          <a:spcPts val="0"/>
                        </a:spcAft>
                      </a:pPr>
                      <a:r>
                        <a:rPr lang="en-GB" sz="800">
                          <a:effectLst/>
                          <a:latin typeface="Garamond" panose="02020404030301010803" pitchFamily="18" charset="0"/>
                        </a:rPr>
                        <a:t>Private</a:t>
                      </a:r>
                      <a:endParaRPr lang="en-GB" sz="900">
                        <a:effectLst/>
                        <a:latin typeface="Garamond" panose="02020404030301010803" pitchFamily="18" charset="0"/>
                        <a:ea typeface="Calibri" panose="020F0502020204030204" pitchFamily="34" charset="0"/>
                        <a:cs typeface="Times New Roman" panose="02020603050405020304" pitchFamily="18" charset="0"/>
                      </a:endParaRPr>
                    </a:p>
                  </a:txBody>
                  <a:tcPr marL="44415" marR="44415" marT="0" marB="0"/>
                </a:tc>
                <a:tc>
                  <a:txBody>
                    <a:bodyPr/>
                    <a:lstStyle/>
                    <a:p>
                      <a:pPr algn="just">
                        <a:lnSpc>
                          <a:spcPct val="107000"/>
                        </a:lnSpc>
                        <a:spcAft>
                          <a:spcPts val="0"/>
                        </a:spcAft>
                      </a:pPr>
                      <a:r>
                        <a:rPr lang="en-GB" sz="800">
                          <a:effectLst/>
                          <a:latin typeface="Garamond" panose="02020404030301010803" pitchFamily="18" charset="0"/>
                        </a:rPr>
                        <a:t>Services</a:t>
                      </a:r>
                      <a:endParaRPr lang="en-GB" sz="900">
                        <a:effectLst/>
                        <a:latin typeface="Garamond" panose="02020404030301010803" pitchFamily="18" charset="0"/>
                        <a:ea typeface="Calibri" panose="020F0502020204030204" pitchFamily="34" charset="0"/>
                        <a:cs typeface="Times New Roman" panose="02020603050405020304" pitchFamily="18" charset="0"/>
                      </a:endParaRPr>
                    </a:p>
                  </a:txBody>
                  <a:tcPr marL="44415" marR="44415" marT="0" marB="0"/>
                </a:tc>
                <a:tc>
                  <a:txBody>
                    <a:bodyPr/>
                    <a:lstStyle/>
                    <a:p>
                      <a:pPr algn="just">
                        <a:lnSpc>
                          <a:spcPct val="107000"/>
                        </a:lnSpc>
                        <a:spcAft>
                          <a:spcPts val="0"/>
                        </a:spcAft>
                      </a:pPr>
                      <a:r>
                        <a:rPr lang="en-GB" sz="800">
                          <a:effectLst/>
                          <a:latin typeface="Garamond" panose="02020404030301010803" pitchFamily="18" charset="0"/>
                        </a:rPr>
                        <a:t>250.000+</a:t>
                      </a:r>
                      <a:endParaRPr lang="en-GB" sz="900">
                        <a:effectLst/>
                        <a:latin typeface="Garamond" panose="02020404030301010803" pitchFamily="18" charset="0"/>
                        <a:ea typeface="Calibri" panose="020F0502020204030204" pitchFamily="34" charset="0"/>
                        <a:cs typeface="Times New Roman" panose="02020603050405020304" pitchFamily="18" charset="0"/>
                      </a:endParaRPr>
                    </a:p>
                  </a:txBody>
                  <a:tcPr marL="44415" marR="44415" marT="0" marB="0"/>
                </a:tc>
                <a:tc>
                  <a:txBody>
                    <a:bodyPr/>
                    <a:lstStyle/>
                    <a:p>
                      <a:pPr algn="just">
                        <a:lnSpc>
                          <a:spcPct val="107000"/>
                        </a:lnSpc>
                        <a:spcAft>
                          <a:spcPts val="0"/>
                        </a:spcAft>
                      </a:pPr>
                      <a:r>
                        <a:rPr lang="en-GB" sz="800">
                          <a:effectLst/>
                          <a:latin typeface="Garamond" panose="02020404030301010803" pitchFamily="18" charset="0"/>
                        </a:rPr>
                        <a:t>Strategic consulting, management consulting, tax consulting, auditing, accounting and legal outsourcing</a:t>
                      </a:r>
                      <a:endParaRPr lang="en-GB" sz="900">
                        <a:effectLst/>
                        <a:latin typeface="Garamond" panose="02020404030301010803" pitchFamily="18" charset="0"/>
                        <a:ea typeface="Calibri" panose="020F0502020204030204" pitchFamily="34" charset="0"/>
                        <a:cs typeface="Times New Roman" panose="02020603050405020304" pitchFamily="18" charset="0"/>
                      </a:endParaRPr>
                    </a:p>
                  </a:txBody>
                  <a:tcPr marL="44415" marR="44415" marT="0" marB="0"/>
                </a:tc>
                <a:tc>
                  <a:txBody>
                    <a:bodyPr/>
                    <a:lstStyle/>
                    <a:p>
                      <a:pPr algn="just">
                        <a:lnSpc>
                          <a:spcPct val="107000"/>
                        </a:lnSpc>
                        <a:spcAft>
                          <a:spcPts val="0"/>
                        </a:spcAft>
                      </a:pPr>
                      <a:r>
                        <a:rPr lang="en-GB" sz="800">
                          <a:effectLst/>
                          <a:latin typeface="Garamond" panose="02020404030301010803" pitchFamily="18" charset="0"/>
                        </a:rPr>
                        <a:t>HR Director</a:t>
                      </a:r>
                      <a:endParaRPr lang="en-GB" sz="900">
                        <a:effectLst/>
                        <a:latin typeface="Garamond" panose="02020404030301010803" pitchFamily="18" charset="0"/>
                      </a:endParaRPr>
                    </a:p>
                    <a:p>
                      <a:pPr algn="just">
                        <a:lnSpc>
                          <a:spcPct val="107000"/>
                        </a:lnSpc>
                        <a:spcAft>
                          <a:spcPts val="0"/>
                        </a:spcAft>
                      </a:pPr>
                      <a:r>
                        <a:rPr lang="it-IT" sz="800">
                          <a:effectLst/>
                          <a:latin typeface="Garamond" panose="02020404030301010803" pitchFamily="18" charset="0"/>
                        </a:rPr>
                        <a:t> </a:t>
                      </a:r>
                      <a:endParaRPr lang="en-GB" sz="900">
                        <a:effectLst/>
                        <a:latin typeface="Garamond" panose="02020404030301010803" pitchFamily="18" charset="0"/>
                        <a:ea typeface="Calibri" panose="020F0502020204030204" pitchFamily="34" charset="0"/>
                        <a:cs typeface="Times New Roman" panose="02020603050405020304" pitchFamily="18" charset="0"/>
                      </a:endParaRPr>
                    </a:p>
                  </a:txBody>
                  <a:tcPr marL="44415" marR="44415" marT="0" marB="0"/>
                </a:tc>
                <a:extLst>
                  <a:ext uri="{0D108BD9-81ED-4DB2-BD59-A6C34878D82A}">
                    <a16:rowId xmlns:a16="http://schemas.microsoft.com/office/drawing/2014/main" val="546472656"/>
                  </a:ext>
                </a:extLst>
              </a:tr>
              <a:tr h="439108">
                <a:tc>
                  <a:txBody>
                    <a:bodyPr/>
                    <a:lstStyle/>
                    <a:p>
                      <a:pPr algn="just">
                        <a:lnSpc>
                          <a:spcPct val="107000"/>
                        </a:lnSpc>
                        <a:spcAft>
                          <a:spcPts val="0"/>
                        </a:spcAft>
                      </a:pPr>
                      <a:r>
                        <a:rPr lang="en-GB" sz="1000" dirty="0">
                          <a:effectLst/>
                          <a:latin typeface="Garamond" panose="02020404030301010803" pitchFamily="18" charset="0"/>
                        </a:rPr>
                        <a:t>Samsung</a:t>
                      </a:r>
                      <a:endParaRPr lang="en-GB" sz="1050" dirty="0">
                        <a:effectLst/>
                        <a:latin typeface="Garamond" panose="02020404030301010803" pitchFamily="18" charset="0"/>
                        <a:ea typeface="Calibri" panose="020F0502020204030204" pitchFamily="34" charset="0"/>
                        <a:cs typeface="Times New Roman" panose="02020603050405020304" pitchFamily="18" charset="0"/>
                      </a:endParaRPr>
                    </a:p>
                  </a:txBody>
                  <a:tcPr marL="44415" marR="44415" marT="0" marB="0"/>
                </a:tc>
                <a:tc>
                  <a:txBody>
                    <a:bodyPr/>
                    <a:lstStyle/>
                    <a:p>
                      <a:pPr algn="just">
                        <a:lnSpc>
                          <a:spcPct val="107000"/>
                        </a:lnSpc>
                        <a:spcAft>
                          <a:spcPts val="0"/>
                        </a:spcAft>
                      </a:pPr>
                      <a:r>
                        <a:rPr lang="en-GB" sz="800">
                          <a:effectLst/>
                          <a:latin typeface="Garamond" panose="02020404030301010803" pitchFamily="18" charset="0"/>
                        </a:rPr>
                        <a:t>Private </a:t>
                      </a:r>
                      <a:endParaRPr lang="en-GB" sz="900">
                        <a:effectLst/>
                        <a:latin typeface="Garamond" panose="02020404030301010803" pitchFamily="18" charset="0"/>
                        <a:ea typeface="Calibri" panose="020F0502020204030204" pitchFamily="34" charset="0"/>
                        <a:cs typeface="Times New Roman" panose="02020603050405020304" pitchFamily="18" charset="0"/>
                      </a:endParaRPr>
                    </a:p>
                  </a:txBody>
                  <a:tcPr marL="44415" marR="44415" marT="0" marB="0"/>
                </a:tc>
                <a:tc>
                  <a:txBody>
                    <a:bodyPr/>
                    <a:lstStyle/>
                    <a:p>
                      <a:pPr algn="just">
                        <a:lnSpc>
                          <a:spcPct val="107000"/>
                        </a:lnSpc>
                        <a:spcAft>
                          <a:spcPts val="0"/>
                        </a:spcAft>
                      </a:pPr>
                      <a:r>
                        <a:rPr lang="en-GB" sz="800">
                          <a:effectLst/>
                          <a:latin typeface="Garamond" panose="02020404030301010803" pitchFamily="18" charset="0"/>
                        </a:rPr>
                        <a:t>Electronics and Informatics</a:t>
                      </a:r>
                      <a:endParaRPr lang="en-GB" sz="900">
                        <a:effectLst/>
                        <a:latin typeface="Garamond" panose="02020404030301010803" pitchFamily="18" charset="0"/>
                        <a:ea typeface="Calibri" panose="020F0502020204030204" pitchFamily="34" charset="0"/>
                        <a:cs typeface="Times New Roman" panose="02020603050405020304" pitchFamily="18" charset="0"/>
                      </a:endParaRPr>
                    </a:p>
                  </a:txBody>
                  <a:tcPr marL="44415" marR="44415" marT="0" marB="0"/>
                </a:tc>
                <a:tc>
                  <a:txBody>
                    <a:bodyPr/>
                    <a:lstStyle/>
                    <a:p>
                      <a:pPr algn="just">
                        <a:lnSpc>
                          <a:spcPct val="107000"/>
                        </a:lnSpc>
                        <a:spcAft>
                          <a:spcPts val="0"/>
                        </a:spcAft>
                      </a:pPr>
                      <a:r>
                        <a:rPr lang="en-GB" sz="800" dirty="0">
                          <a:effectLst/>
                          <a:latin typeface="Garamond" panose="02020404030301010803" pitchFamily="18" charset="0"/>
                        </a:rPr>
                        <a:t>267.000+</a:t>
                      </a:r>
                      <a:endParaRPr lang="en-GB" sz="900" dirty="0">
                        <a:effectLst/>
                        <a:latin typeface="Garamond" panose="02020404030301010803" pitchFamily="18" charset="0"/>
                        <a:ea typeface="Calibri" panose="020F0502020204030204" pitchFamily="34" charset="0"/>
                        <a:cs typeface="Times New Roman" panose="02020603050405020304" pitchFamily="18" charset="0"/>
                      </a:endParaRPr>
                    </a:p>
                  </a:txBody>
                  <a:tcPr marL="44415" marR="44415" marT="0" marB="0"/>
                </a:tc>
                <a:tc>
                  <a:txBody>
                    <a:bodyPr/>
                    <a:lstStyle/>
                    <a:p>
                      <a:pPr algn="just">
                        <a:lnSpc>
                          <a:spcPct val="107000"/>
                        </a:lnSpc>
                        <a:spcAft>
                          <a:spcPts val="0"/>
                        </a:spcAft>
                      </a:pPr>
                      <a:r>
                        <a:rPr lang="en-GB" sz="800">
                          <a:effectLst/>
                          <a:latin typeface="Garamond" panose="02020404030301010803" pitchFamily="18" charset="0"/>
                        </a:rPr>
                        <a:t>Smartphones, Tablets, computers, household appliances, TVs</a:t>
                      </a:r>
                      <a:endParaRPr lang="en-GB" sz="900">
                        <a:effectLst/>
                        <a:latin typeface="Garamond" panose="02020404030301010803" pitchFamily="18" charset="0"/>
                        <a:ea typeface="Calibri" panose="020F0502020204030204" pitchFamily="34" charset="0"/>
                        <a:cs typeface="Times New Roman" panose="02020603050405020304" pitchFamily="18" charset="0"/>
                      </a:endParaRPr>
                    </a:p>
                  </a:txBody>
                  <a:tcPr marL="44415" marR="44415" marT="0" marB="0"/>
                </a:tc>
                <a:tc>
                  <a:txBody>
                    <a:bodyPr/>
                    <a:lstStyle/>
                    <a:p>
                      <a:pPr algn="just">
                        <a:lnSpc>
                          <a:spcPct val="107000"/>
                        </a:lnSpc>
                        <a:spcAft>
                          <a:spcPts val="0"/>
                        </a:spcAft>
                      </a:pPr>
                      <a:r>
                        <a:rPr lang="en-GB" sz="800" dirty="0">
                          <a:effectLst/>
                          <a:latin typeface="Garamond" panose="02020404030301010803" pitchFamily="18" charset="0"/>
                        </a:rPr>
                        <a:t>Corporate Citizenship Manager</a:t>
                      </a:r>
                      <a:endParaRPr lang="en-GB" sz="900" dirty="0">
                        <a:effectLst/>
                        <a:latin typeface="Garamond" panose="02020404030301010803" pitchFamily="18" charset="0"/>
                      </a:endParaRPr>
                    </a:p>
                    <a:p>
                      <a:pPr algn="just">
                        <a:lnSpc>
                          <a:spcPct val="107000"/>
                        </a:lnSpc>
                        <a:spcAft>
                          <a:spcPts val="0"/>
                        </a:spcAft>
                      </a:pPr>
                      <a:r>
                        <a:rPr lang="en-GB" sz="800" dirty="0">
                          <a:effectLst/>
                          <a:latin typeface="Garamond" panose="02020404030301010803" pitchFamily="18" charset="0"/>
                        </a:rPr>
                        <a:t> </a:t>
                      </a:r>
                      <a:endParaRPr lang="en-GB" sz="900" dirty="0">
                        <a:effectLst/>
                        <a:latin typeface="Garamond" panose="02020404030301010803" pitchFamily="18" charset="0"/>
                        <a:ea typeface="Calibri" panose="020F0502020204030204" pitchFamily="34" charset="0"/>
                        <a:cs typeface="Times New Roman" panose="02020603050405020304" pitchFamily="18" charset="0"/>
                      </a:endParaRPr>
                    </a:p>
                  </a:txBody>
                  <a:tcPr marL="44415" marR="44415" marT="0" marB="0"/>
                </a:tc>
                <a:extLst>
                  <a:ext uri="{0D108BD9-81ED-4DB2-BD59-A6C34878D82A}">
                    <a16:rowId xmlns:a16="http://schemas.microsoft.com/office/drawing/2014/main" val="747668997"/>
                  </a:ext>
                </a:extLst>
              </a:tr>
            </a:tbl>
          </a:graphicData>
        </a:graphic>
      </p:graphicFrame>
    </p:spTree>
    <p:extLst>
      <p:ext uri="{BB962C8B-B14F-4D97-AF65-F5344CB8AC3E}">
        <p14:creationId xmlns:p14="http://schemas.microsoft.com/office/powerpoint/2010/main" val="339367422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67544" y="339502"/>
            <a:ext cx="8229600" cy="691754"/>
          </a:xfrm>
        </p:spPr>
        <p:txBody>
          <a:bodyPr/>
          <a:lstStyle/>
          <a:p>
            <a:r>
              <a:rPr lang="it-IT" dirty="0" err="1" smtClean="0">
                <a:latin typeface="Garamond" panose="02020404030301010803" pitchFamily="18" charset="0"/>
              </a:rPr>
              <a:t>Structure</a:t>
            </a:r>
            <a:r>
              <a:rPr lang="it-IT" dirty="0" smtClean="0">
                <a:latin typeface="Garamond" panose="02020404030301010803" pitchFamily="18" charset="0"/>
              </a:rPr>
              <a:t> of the </a:t>
            </a:r>
            <a:r>
              <a:rPr lang="it-IT" dirty="0" err="1" smtClean="0">
                <a:latin typeface="Garamond" panose="02020404030301010803" pitchFamily="18" charset="0"/>
              </a:rPr>
              <a:t>interviews</a:t>
            </a:r>
            <a:endParaRPr lang="en-GB" dirty="0">
              <a:latin typeface="Garamond" panose="02020404030301010803" pitchFamily="18" charset="0"/>
            </a:endParaRPr>
          </a:p>
        </p:txBody>
      </p:sp>
      <p:sp>
        <p:nvSpPr>
          <p:cNvPr id="3" name="Segnaposto contenuto 2"/>
          <p:cNvSpPr>
            <a:spLocks noGrp="1"/>
          </p:cNvSpPr>
          <p:nvPr>
            <p:ph idx="1"/>
          </p:nvPr>
        </p:nvSpPr>
        <p:spPr>
          <a:xfrm>
            <a:off x="539552" y="1046098"/>
            <a:ext cx="8229600" cy="3394472"/>
          </a:xfrm>
        </p:spPr>
        <p:txBody>
          <a:bodyPr/>
          <a:lstStyle/>
          <a:p>
            <a:r>
              <a:rPr lang="en-GB" sz="1600" b="1" dirty="0" smtClean="0">
                <a:latin typeface="Garamond" panose="02020404030301010803" pitchFamily="18" charset="0"/>
              </a:rPr>
              <a:t>Topic </a:t>
            </a:r>
            <a:r>
              <a:rPr lang="en-GB" sz="1600" b="1" dirty="0">
                <a:latin typeface="Garamond" panose="02020404030301010803" pitchFamily="18" charset="0"/>
              </a:rPr>
              <a:t>1:</a:t>
            </a:r>
            <a:r>
              <a:rPr lang="en-GB" sz="1600" dirty="0">
                <a:latin typeface="Garamond" panose="02020404030301010803" pitchFamily="18" charset="0"/>
              </a:rPr>
              <a:t> </a:t>
            </a:r>
            <a:r>
              <a:rPr lang="en-GB" sz="1600" b="1" dirty="0" smtClean="0">
                <a:latin typeface="Garamond" panose="02020404030301010803" pitchFamily="18" charset="0"/>
              </a:rPr>
              <a:t>Recruitment </a:t>
            </a:r>
            <a:r>
              <a:rPr lang="en-GB" sz="1600" b="1" dirty="0">
                <a:latin typeface="Garamond" panose="02020404030301010803" pitchFamily="18" charset="0"/>
              </a:rPr>
              <a:t>and selection of graduates and criteria for identifying </a:t>
            </a:r>
            <a:r>
              <a:rPr lang="en-GB" sz="1600" b="1" dirty="0" smtClean="0">
                <a:latin typeface="Garamond" panose="02020404030301010803" pitchFamily="18" charset="0"/>
              </a:rPr>
              <a:t>talent</a:t>
            </a:r>
          </a:p>
          <a:p>
            <a:pPr lvl="1"/>
            <a:r>
              <a:rPr lang="en-GB" sz="1400" dirty="0" smtClean="0">
                <a:latin typeface="Garamond" panose="02020404030301010803" pitchFamily="18" charset="0"/>
              </a:rPr>
              <a:t>Sub-topics: </a:t>
            </a:r>
            <a:r>
              <a:rPr lang="en-GB" sz="1400" dirty="0">
                <a:latin typeface="Garamond" panose="02020404030301010803" pitchFamily="18" charset="0"/>
              </a:rPr>
              <a:t>graduate profiles sought in the market; channels used to recruit graduates; aspects assessed during the selection phase (e.g. personality traits, values, skills, personal qualities) and tools used; value proposition for new graduates; steps and tools to communicate the value proposition</a:t>
            </a:r>
            <a:r>
              <a:rPr lang="en-GB" sz="1400" dirty="0" smtClean="0">
                <a:latin typeface="Garamond" panose="02020404030301010803" pitchFamily="18" charset="0"/>
              </a:rPr>
              <a:t>.</a:t>
            </a:r>
          </a:p>
          <a:p>
            <a:endParaRPr lang="en-GB" sz="1600" b="1" dirty="0" smtClean="0">
              <a:latin typeface="Garamond" panose="02020404030301010803" pitchFamily="18" charset="0"/>
            </a:endParaRPr>
          </a:p>
          <a:p>
            <a:r>
              <a:rPr lang="en-GB" sz="1600" b="1" dirty="0" smtClean="0">
                <a:latin typeface="Garamond" panose="02020404030301010803" pitchFamily="18" charset="0"/>
              </a:rPr>
              <a:t>Topic </a:t>
            </a:r>
            <a:r>
              <a:rPr lang="en-GB" sz="1600" b="1" dirty="0">
                <a:latin typeface="Garamond" panose="02020404030301010803" pitchFamily="18" charset="0"/>
              </a:rPr>
              <a:t>2: Graduate and young talent development </a:t>
            </a:r>
            <a:r>
              <a:rPr lang="en-GB" sz="1600" b="1" dirty="0" smtClean="0">
                <a:latin typeface="Garamond" panose="02020404030301010803" pitchFamily="18" charset="0"/>
              </a:rPr>
              <a:t>policies</a:t>
            </a:r>
          </a:p>
          <a:p>
            <a:pPr lvl="1"/>
            <a:r>
              <a:rPr lang="en-GB" sz="1400" dirty="0" smtClean="0">
                <a:latin typeface="Garamond" panose="02020404030301010803" pitchFamily="18" charset="0"/>
              </a:rPr>
              <a:t>Sub-topics: </a:t>
            </a:r>
            <a:r>
              <a:rPr lang="en-GB" sz="1400" dirty="0">
                <a:latin typeface="Garamond" panose="02020404030301010803" pitchFamily="18" charset="0"/>
              </a:rPr>
              <a:t>criteria and tools used to identify talents to be developed; development and growth paths envisaged for young </a:t>
            </a:r>
            <a:r>
              <a:rPr lang="en-GB" sz="1400" dirty="0" smtClean="0">
                <a:latin typeface="Garamond" panose="02020404030301010803" pitchFamily="18" charset="0"/>
              </a:rPr>
              <a:t>talents.</a:t>
            </a:r>
          </a:p>
          <a:p>
            <a:endParaRPr lang="en-GB" sz="1600" b="1" dirty="0" smtClean="0">
              <a:latin typeface="Garamond" panose="02020404030301010803" pitchFamily="18" charset="0"/>
            </a:endParaRPr>
          </a:p>
          <a:p>
            <a:r>
              <a:rPr lang="en-GB" sz="1600" b="1" dirty="0" smtClean="0">
                <a:latin typeface="Garamond" panose="02020404030301010803" pitchFamily="18" charset="0"/>
              </a:rPr>
              <a:t>Topic </a:t>
            </a:r>
            <a:r>
              <a:rPr lang="en-GB" sz="1600" b="1" dirty="0">
                <a:latin typeface="Garamond" panose="02020404030301010803" pitchFamily="18" charset="0"/>
              </a:rPr>
              <a:t>3:</a:t>
            </a:r>
            <a:r>
              <a:rPr lang="en-GB" sz="1600" dirty="0">
                <a:latin typeface="Garamond" panose="02020404030301010803" pitchFamily="18" charset="0"/>
              </a:rPr>
              <a:t> </a:t>
            </a:r>
            <a:r>
              <a:rPr lang="en-GB" sz="1600" b="1" dirty="0">
                <a:latin typeface="Garamond" panose="02020404030301010803" pitchFamily="18" charset="0"/>
              </a:rPr>
              <a:t>New forms of collaboration between universities and </a:t>
            </a:r>
            <a:r>
              <a:rPr lang="en-GB" sz="1600" b="1" dirty="0" smtClean="0">
                <a:latin typeface="Garamond" panose="02020404030301010803" pitchFamily="18" charset="0"/>
              </a:rPr>
              <a:t>companies</a:t>
            </a:r>
          </a:p>
          <a:p>
            <a:pPr lvl="1"/>
            <a:r>
              <a:rPr lang="en-GB" sz="1400" dirty="0" smtClean="0">
                <a:latin typeface="Garamond" panose="02020404030301010803" pitchFamily="18" charset="0"/>
              </a:rPr>
              <a:t>Sub-topics: </a:t>
            </a:r>
            <a:r>
              <a:rPr lang="en-GB" sz="1400" dirty="0">
                <a:latin typeface="Garamond" panose="02020404030301010803" pitchFamily="18" charset="0"/>
              </a:rPr>
              <a:t>the university's contribution to preparing young people for the challenges of the labour market; new forms of collaboration between universities and companies useful for supporting young people's entry into the world of work and promoting their career </a:t>
            </a:r>
            <a:r>
              <a:rPr lang="en-GB" sz="1400" dirty="0" smtClean="0">
                <a:latin typeface="Garamond" panose="02020404030301010803" pitchFamily="18" charset="0"/>
              </a:rPr>
              <a:t>development.</a:t>
            </a:r>
          </a:p>
          <a:p>
            <a:endParaRPr lang="en-GB" sz="1600" b="1" dirty="0" smtClean="0">
              <a:latin typeface="Garamond" panose="02020404030301010803" pitchFamily="18" charset="0"/>
            </a:endParaRPr>
          </a:p>
          <a:p>
            <a:r>
              <a:rPr lang="en-GB" sz="1600" b="1" dirty="0" smtClean="0">
                <a:latin typeface="Garamond" panose="02020404030301010803" pitchFamily="18" charset="0"/>
              </a:rPr>
              <a:t>Topic </a:t>
            </a:r>
            <a:r>
              <a:rPr lang="en-GB" sz="1600" b="1" dirty="0">
                <a:latin typeface="Garamond" panose="02020404030301010803" pitchFamily="18" charset="0"/>
              </a:rPr>
              <a:t>4:</a:t>
            </a:r>
            <a:r>
              <a:rPr lang="en-GB" sz="1600" dirty="0">
                <a:latin typeface="Garamond" panose="02020404030301010803" pitchFamily="18" charset="0"/>
              </a:rPr>
              <a:t> </a:t>
            </a:r>
            <a:r>
              <a:rPr lang="en-GB" sz="1600" b="1" dirty="0">
                <a:latin typeface="Garamond" panose="02020404030301010803" pitchFamily="18" charset="0"/>
              </a:rPr>
              <a:t>Challenges for the management of young talent</a:t>
            </a:r>
            <a:r>
              <a:rPr lang="en-GB" sz="1600" dirty="0">
                <a:latin typeface="Garamond" panose="02020404030301010803" pitchFamily="18" charset="0"/>
              </a:rPr>
              <a:t>.</a:t>
            </a:r>
          </a:p>
        </p:txBody>
      </p:sp>
    </p:spTree>
    <p:extLst>
      <p:ext uri="{BB962C8B-B14F-4D97-AF65-F5344CB8AC3E}">
        <p14:creationId xmlns:p14="http://schemas.microsoft.com/office/powerpoint/2010/main" val="320588768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Segnaposto contenuto 4"/>
          <p:cNvGraphicFramePr>
            <a:graphicFrameLocks noGrp="1"/>
          </p:cNvGraphicFramePr>
          <p:nvPr>
            <p:ph idx="1"/>
            <p:extLst>
              <p:ext uri="{D42A27DB-BD31-4B8C-83A1-F6EECF244321}">
                <p14:modId xmlns:p14="http://schemas.microsoft.com/office/powerpoint/2010/main" val="2313511198"/>
              </p:ext>
            </p:extLst>
          </p:nvPr>
        </p:nvGraphicFramePr>
        <p:xfrm>
          <a:off x="4644930" y="1613161"/>
          <a:ext cx="4248472" cy="3033522"/>
        </p:xfrm>
        <a:graphic>
          <a:graphicData uri="http://schemas.openxmlformats.org/drawingml/2006/table">
            <a:tbl>
              <a:tblPr firstRow="1" firstCol="1" bandRow="1">
                <a:tableStyleId>{1E171933-4619-4E11-9A3F-F7608DF75F80}</a:tableStyleId>
              </a:tblPr>
              <a:tblGrid>
                <a:gridCol w="789950">
                  <a:extLst>
                    <a:ext uri="{9D8B030D-6E8A-4147-A177-3AD203B41FA5}">
                      <a16:colId xmlns:a16="http://schemas.microsoft.com/office/drawing/2014/main" val="512497456"/>
                    </a:ext>
                  </a:extLst>
                </a:gridCol>
                <a:gridCol w="2385517">
                  <a:extLst>
                    <a:ext uri="{9D8B030D-6E8A-4147-A177-3AD203B41FA5}">
                      <a16:colId xmlns:a16="http://schemas.microsoft.com/office/drawing/2014/main" val="1807125054"/>
                    </a:ext>
                  </a:extLst>
                </a:gridCol>
                <a:gridCol w="1073005">
                  <a:extLst>
                    <a:ext uri="{9D8B030D-6E8A-4147-A177-3AD203B41FA5}">
                      <a16:colId xmlns:a16="http://schemas.microsoft.com/office/drawing/2014/main" val="968440854"/>
                    </a:ext>
                  </a:extLst>
                </a:gridCol>
              </a:tblGrid>
              <a:tr h="94381">
                <a:tc>
                  <a:txBody>
                    <a:bodyPr/>
                    <a:lstStyle/>
                    <a:p>
                      <a:pPr>
                        <a:lnSpc>
                          <a:spcPct val="107000"/>
                        </a:lnSpc>
                        <a:spcAft>
                          <a:spcPts val="0"/>
                        </a:spcAft>
                      </a:pPr>
                      <a:r>
                        <a:rPr lang="en-GB" sz="1050">
                          <a:effectLst/>
                          <a:latin typeface="Garamond" panose="02020404030301010803" pitchFamily="18" charset="0"/>
                        </a:rPr>
                        <a:t> </a:t>
                      </a:r>
                      <a:endParaRPr lang="en-GB" sz="1050">
                        <a:effectLst/>
                        <a:latin typeface="Garamond" panose="02020404030301010803" pitchFamily="18" charset="0"/>
                        <a:ea typeface="Calibri" panose="020F0502020204030204" pitchFamily="34" charset="0"/>
                        <a:cs typeface="Times New Roman" panose="02020603050405020304" pitchFamily="18" charset="0"/>
                      </a:endParaRPr>
                    </a:p>
                  </a:txBody>
                  <a:tcPr marL="39693" marR="39693" marT="0" marB="0"/>
                </a:tc>
                <a:tc>
                  <a:txBody>
                    <a:bodyPr/>
                    <a:lstStyle/>
                    <a:p>
                      <a:pPr>
                        <a:lnSpc>
                          <a:spcPct val="107000"/>
                        </a:lnSpc>
                        <a:spcAft>
                          <a:spcPts val="0"/>
                        </a:spcAft>
                      </a:pPr>
                      <a:r>
                        <a:rPr lang="it-IT" sz="1050">
                          <a:effectLst/>
                          <a:latin typeface="Garamond" panose="02020404030301010803" pitchFamily="18" charset="0"/>
                        </a:rPr>
                        <a:t>Prevalent subject areas</a:t>
                      </a:r>
                      <a:endParaRPr lang="en-GB" sz="1050">
                        <a:effectLst/>
                        <a:latin typeface="Garamond" panose="02020404030301010803" pitchFamily="18" charset="0"/>
                        <a:ea typeface="Calibri" panose="020F0502020204030204" pitchFamily="34" charset="0"/>
                        <a:cs typeface="Times New Roman" panose="02020603050405020304" pitchFamily="18" charset="0"/>
                      </a:endParaRPr>
                    </a:p>
                  </a:txBody>
                  <a:tcPr marL="39693" marR="39693" marT="0" marB="0"/>
                </a:tc>
                <a:tc>
                  <a:txBody>
                    <a:bodyPr/>
                    <a:lstStyle/>
                    <a:p>
                      <a:pPr>
                        <a:lnSpc>
                          <a:spcPct val="107000"/>
                        </a:lnSpc>
                        <a:spcAft>
                          <a:spcPts val="0"/>
                        </a:spcAft>
                      </a:pPr>
                      <a:r>
                        <a:rPr lang="en-GB" sz="1050">
                          <a:effectLst/>
                          <a:latin typeface="Garamond" panose="02020404030301010803" pitchFamily="18" charset="0"/>
                        </a:rPr>
                        <a:t>Other subject areas (if any)</a:t>
                      </a:r>
                      <a:endParaRPr lang="en-GB" sz="1050">
                        <a:effectLst/>
                        <a:latin typeface="Garamond" panose="02020404030301010803" pitchFamily="18" charset="0"/>
                        <a:ea typeface="Calibri" panose="020F0502020204030204" pitchFamily="34" charset="0"/>
                        <a:cs typeface="Times New Roman" panose="02020603050405020304" pitchFamily="18" charset="0"/>
                      </a:endParaRPr>
                    </a:p>
                  </a:txBody>
                  <a:tcPr marL="39693" marR="39693" marT="0" marB="0"/>
                </a:tc>
                <a:extLst>
                  <a:ext uri="{0D108BD9-81ED-4DB2-BD59-A6C34878D82A}">
                    <a16:rowId xmlns:a16="http://schemas.microsoft.com/office/drawing/2014/main" val="2980077369"/>
                  </a:ext>
                </a:extLst>
              </a:tr>
              <a:tr h="94381">
                <a:tc>
                  <a:txBody>
                    <a:bodyPr/>
                    <a:lstStyle/>
                    <a:p>
                      <a:pPr>
                        <a:lnSpc>
                          <a:spcPct val="107000"/>
                        </a:lnSpc>
                        <a:spcAft>
                          <a:spcPts val="0"/>
                        </a:spcAft>
                      </a:pPr>
                      <a:r>
                        <a:rPr lang="en-GB" sz="1050">
                          <a:effectLst/>
                          <a:latin typeface="Garamond" panose="02020404030301010803" pitchFamily="18" charset="0"/>
                        </a:rPr>
                        <a:t>Accenture</a:t>
                      </a:r>
                      <a:endParaRPr lang="en-GB" sz="1050">
                        <a:effectLst/>
                        <a:latin typeface="Garamond" panose="02020404030301010803" pitchFamily="18" charset="0"/>
                        <a:ea typeface="Calibri" panose="020F0502020204030204" pitchFamily="34" charset="0"/>
                        <a:cs typeface="Times New Roman" panose="02020603050405020304" pitchFamily="18" charset="0"/>
                      </a:endParaRPr>
                    </a:p>
                  </a:txBody>
                  <a:tcPr marL="39693" marR="39693" marT="0" marB="0"/>
                </a:tc>
                <a:tc>
                  <a:txBody>
                    <a:bodyPr/>
                    <a:lstStyle/>
                    <a:p>
                      <a:pPr>
                        <a:lnSpc>
                          <a:spcPct val="107000"/>
                        </a:lnSpc>
                        <a:spcAft>
                          <a:spcPts val="0"/>
                        </a:spcAft>
                      </a:pPr>
                      <a:r>
                        <a:rPr lang="it-IT" sz="1050">
                          <a:effectLst/>
                          <a:latin typeface="Garamond" panose="02020404030301010803" pitchFamily="18" charset="0"/>
                        </a:rPr>
                        <a:t>Engineering; Economics; STEM</a:t>
                      </a:r>
                      <a:endParaRPr lang="en-GB" sz="1050">
                        <a:effectLst/>
                        <a:latin typeface="Garamond" panose="02020404030301010803" pitchFamily="18" charset="0"/>
                        <a:ea typeface="Calibri" panose="020F0502020204030204" pitchFamily="34" charset="0"/>
                        <a:cs typeface="Times New Roman" panose="02020603050405020304" pitchFamily="18" charset="0"/>
                      </a:endParaRPr>
                    </a:p>
                  </a:txBody>
                  <a:tcPr marL="39693" marR="39693" marT="0" marB="0"/>
                </a:tc>
                <a:tc>
                  <a:txBody>
                    <a:bodyPr/>
                    <a:lstStyle/>
                    <a:p>
                      <a:pPr>
                        <a:lnSpc>
                          <a:spcPct val="107000"/>
                        </a:lnSpc>
                        <a:spcAft>
                          <a:spcPts val="0"/>
                        </a:spcAft>
                      </a:pPr>
                      <a:r>
                        <a:rPr lang="it-IT" sz="1050">
                          <a:effectLst/>
                          <a:latin typeface="Garamond" panose="02020404030301010803" pitchFamily="18" charset="0"/>
                        </a:rPr>
                        <a:t>Humanities</a:t>
                      </a:r>
                      <a:endParaRPr lang="en-GB" sz="1050">
                        <a:effectLst/>
                        <a:latin typeface="Garamond" panose="02020404030301010803" pitchFamily="18" charset="0"/>
                        <a:ea typeface="Calibri" panose="020F0502020204030204" pitchFamily="34" charset="0"/>
                        <a:cs typeface="Times New Roman" panose="02020603050405020304" pitchFamily="18" charset="0"/>
                      </a:endParaRPr>
                    </a:p>
                  </a:txBody>
                  <a:tcPr marL="39693" marR="39693" marT="0" marB="0"/>
                </a:tc>
                <a:extLst>
                  <a:ext uri="{0D108BD9-81ED-4DB2-BD59-A6C34878D82A}">
                    <a16:rowId xmlns:a16="http://schemas.microsoft.com/office/drawing/2014/main" val="127566317"/>
                  </a:ext>
                </a:extLst>
              </a:tr>
              <a:tr h="188761">
                <a:tc>
                  <a:txBody>
                    <a:bodyPr/>
                    <a:lstStyle/>
                    <a:p>
                      <a:pPr>
                        <a:lnSpc>
                          <a:spcPct val="107000"/>
                        </a:lnSpc>
                        <a:spcAft>
                          <a:spcPts val="0"/>
                        </a:spcAft>
                      </a:pPr>
                      <a:r>
                        <a:rPr lang="en-GB" sz="1050">
                          <a:effectLst/>
                          <a:latin typeface="Garamond" panose="02020404030301010803" pitchFamily="18" charset="0"/>
                        </a:rPr>
                        <a:t>AS Retigas</a:t>
                      </a:r>
                      <a:endParaRPr lang="en-GB" sz="1050">
                        <a:effectLst/>
                        <a:latin typeface="Garamond" panose="02020404030301010803" pitchFamily="18" charset="0"/>
                        <a:ea typeface="Calibri" panose="020F0502020204030204" pitchFamily="34" charset="0"/>
                        <a:cs typeface="Times New Roman" panose="02020603050405020304" pitchFamily="18" charset="0"/>
                      </a:endParaRPr>
                    </a:p>
                  </a:txBody>
                  <a:tcPr marL="39693" marR="39693" marT="0" marB="0"/>
                </a:tc>
                <a:tc>
                  <a:txBody>
                    <a:bodyPr/>
                    <a:lstStyle/>
                    <a:p>
                      <a:pPr>
                        <a:lnSpc>
                          <a:spcPct val="107000"/>
                        </a:lnSpc>
                        <a:spcAft>
                          <a:spcPts val="0"/>
                        </a:spcAft>
                      </a:pPr>
                      <a:r>
                        <a:rPr lang="en-GB" sz="1050">
                          <a:effectLst/>
                          <a:latin typeface="Garamond" panose="02020404030301010803" pitchFamily="18" charset="0"/>
                        </a:rPr>
                        <a:t>Civil Engineering, Computer Engineering; Economics, Mathematics</a:t>
                      </a:r>
                      <a:endParaRPr lang="en-GB" sz="1050">
                        <a:effectLst/>
                        <a:latin typeface="Garamond" panose="02020404030301010803" pitchFamily="18" charset="0"/>
                        <a:ea typeface="Calibri" panose="020F0502020204030204" pitchFamily="34" charset="0"/>
                        <a:cs typeface="Times New Roman" panose="02020603050405020304" pitchFamily="18" charset="0"/>
                      </a:endParaRPr>
                    </a:p>
                  </a:txBody>
                  <a:tcPr marL="39693" marR="39693" marT="0" marB="0"/>
                </a:tc>
                <a:tc>
                  <a:txBody>
                    <a:bodyPr/>
                    <a:lstStyle/>
                    <a:p>
                      <a:pPr>
                        <a:lnSpc>
                          <a:spcPct val="107000"/>
                        </a:lnSpc>
                        <a:spcAft>
                          <a:spcPts val="0"/>
                        </a:spcAft>
                      </a:pPr>
                      <a:r>
                        <a:rPr lang="it-IT" sz="1050">
                          <a:effectLst/>
                          <a:latin typeface="Garamond" panose="02020404030301010803" pitchFamily="18" charset="0"/>
                        </a:rPr>
                        <a:t>n.a.</a:t>
                      </a:r>
                      <a:endParaRPr lang="en-GB" sz="1050">
                        <a:effectLst/>
                        <a:latin typeface="Garamond" panose="02020404030301010803" pitchFamily="18" charset="0"/>
                        <a:ea typeface="Calibri" panose="020F0502020204030204" pitchFamily="34" charset="0"/>
                        <a:cs typeface="Times New Roman" panose="02020603050405020304" pitchFamily="18" charset="0"/>
                      </a:endParaRPr>
                    </a:p>
                  </a:txBody>
                  <a:tcPr marL="39693" marR="39693" marT="0" marB="0"/>
                </a:tc>
                <a:extLst>
                  <a:ext uri="{0D108BD9-81ED-4DB2-BD59-A6C34878D82A}">
                    <a16:rowId xmlns:a16="http://schemas.microsoft.com/office/drawing/2014/main" val="871421612"/>
                  </a:ext>
                </a:extLst>
              </a:tr>
              <a:tr h="283142">
                <a:tc>
                  <a:txBody>
                    <a:bodyPr/>
                    <a:lstStyle/>
                    <a:p>
                      <a:pPr>
                        <a:lnSpc>
                          <a:spcPct val="107000"/>
                        </a:lnSpc>
                        <a:spcAft>
                          <a:spcPts val="0"/>
                        </a:spcAft>
                      </a:pPr>
                      <a:r>
                        <a:rPr lang="en-GB" sz="1050">
                          <a:effectLst/>
                          <a:latin typeface="Garamond" panose="02020404030301010803" pitchFamily="18" charset="0"/>
                        </a:rPr>
                        <a:t>Beta 80 Group</a:t>
                      </a:r>
                      <a:endParaRPr lang="en-GB" sz="1050">
                        <a:effectLst/>
                        <a:latin typeface="Garamond" panose="02020404030301010803" pitchFamily="18" charset="0"/>
                        <a:ea typeface="Calibri" panose="020F0502020204030204" pitchFamily="34" charset="0"/>
                        <a:cs typeface="Times New Roman" panose="02020603050405020304" pitchFamily="18" charset="0"/>
                      </a:endParaRPr>
                    </a:p>
                  </a:txBody>
                  <a:tcPr marL="39693" marR="39693" marT="0" marB="0"/>
                </a:tc>
                <a:tc>
                  <a:txBody>
                    <a:bodyPr/>
                    <a:lstStyle/>
                    <a:p>
                      <a:pPr>
                        <a:lnSpc>
                          <a:spcPct val="107000"/>
                        </a:lnSpc>
                        <a:spcAft>
                          <a:spcPts val="0"/>
                        </a:spcAft>
                      </a:pPr>
                      <a:r>
                        <a:rPr lang="en-GB" sz="1050">
                          <a:effectLst/>
                          <a:latin typeface="Garamond" panose="02020404030301010803" pitchFamily="18" charset="0"/>
                        </a:rPr>
                        <a:t>Computer Science, Management Engineering; Computer Engineering; Statistics, Computer Science; Mathematics, Physics, Economics</a:t>
                      </a:r>
                      <a:endParaRPr lang="en-GB" sz="1050">
                        <a:effectLst/>
                        <a:latin typeface="Garamond" panose="02020404030301010803" pitchFamily="18" charset="0"/>
                        <a:ea typeface="Calibri" panose="020F0502020204030204" pitchFamily="34" charset="0"/>
                        <a:cs typeface="Times New Roman" panose="02020603050405020304" pitchFamily="18" charset="0"/>
                      </a:endParaRPr>
                    </a:p>
                  </a:txBody>
                  <a:tcPr marL="39693" marR="39693" marT="0" marB="0"/>
                </a:tc>
                <a:tc>
                  <a:txBody>
                    <a:bodyPr/>
                    <a:lstStyle/>
                    <a:p>
                      <a:pPr>
                        <a:lnSpc>
                          <a:spcPct val="107000"/>
                        </a:lnSpc>
                        <a:spcAft>
                          <a:spcPts val="0"/>
                        </a:spcAft>
                      </a:pPr>
                      <a:r>
                        <a:rPr lang="it-IT" sz="1050">
                          <a:effectLst/>
                          <a:latin typeface="Garamond" panose="02020404030301010803" pitchFamily="18" charset="0"/>
                        </a:rPr>
                        <a:t>n.a.</a:t>
                      </a:r>
                      <a:endParaRPr lang="en-GB" sz="1050">
                        <a:effectLst/>
                        <a:latin typeface="Garamond" panose="02020404030301010803" pitchFamily="18" charset="0"/>
                        <a:ea typeface="Calibri" panose="020F0502020204030204" pitchFamily="34" charset="0"/>
                        <a:cs typeface="Times New Roman" panose="02020603050405020304" pitchFamily="18" charset="0"/>
                      </a:endParaRPr>
                    </a:p>
                  </a:txBody>
                  <a:tcPr marL="39693" marR="39693" marT="0" marB="0"/>
                </a:tc>
                <a:extLst>
                  <a:ext uri="{0D108BD9-81ED-4DB2-BD59-A6C34878D82A}">
                    <a16:rowId xmlns:a16="http://schemas.microsoft.com/office/drawing/2014/main" val="820880047"/>
                  </a:ext>
                </a:extLst>
              </a:tr>
              <a:tr h="188761">
                <a:tc>
                  <a:txBody>
                    <a:bodyPr/>
                    <a:lstStyle/>
                    <a:p>
                      <a:pPr>
                        <a:lnSpc>
                          <a:spcPct val="107000"/>
                        </a:lnSpc>
                        <a:spcAft>
                          <a:spcPts val="0"/>
                        </a:spcAft>
                      </a:pPr>
                      <a:r>
                        <a:rPr lang="en-GB" sz="1050">
                          <a:effectLst/>
                          <a:latin typeface="Garamond" panose="02020404030301010803" pitchFamily="18" charset="0"/>
                        </a:rPr>
                        <a:t>Ernst &amp; Young</a:t>
                      </a:r>
                      <a:endParaRPr lang="en-GB" sz="1050">
                        <a:effectLst/>
                        <a:latin typeface="Garamond" panose="02020404030301010803" pitchFamily="18" charset="0"/>
                        <a:ea typeface="Calibri" panose="020F0502020204030204" pitchFamily="34" charset="0"/>
                        <a:cs typeface="Times New Roman" panose="02020603050405020304" pitchFamily="18" charset="0"/>
                      </a:endParaRPr>
                    </a:p>
                  </a:txBody>
                  <a:tcPr marL="39693" marR="39693" marT="0" marB="0"/>
                </a:tc>
                <a:tc>
                  <a:txBody>
                    <a:bodyPr/>
                    <a:lstStyle/>
                    <a:p>
                      <a:pPr>
                        <a:lnSpc>
                          <a:spcPct val="107000"/>
                        </a:lnSpc>
                        <a:spcAft>
                          <a:spcPts val="0"/>
                        </a:spcAft>
                      </a:pPr>
                      <a:r>
                        <a:rPr lang="en-GB" sz="1050">
                          <a:effectLst/>
                          <a:latin typeface="Garamond" panose="02020404030301010803" pitchFamily="18" charset="0"/>
                        </a:rPr>
                        <a:t>Economics; Management Engineering; Computer Engineering; Informatics; Law</a:t>
                      </a:r>
                      <a:endParaRPr lang="en-GB" sz="1050">
                        <a:effectLst/>
                        <a:latin typeface="Garamond" panose="02020404030301010803" pitchFamily="18" charset="0"/>
                        <a:ea typeface="Calibri" panose="020F0502020204030204" pitchFamily="34" charset="0"/>
                        <a:cs typeface="Times New Roman" panose="02020603050405020304" pitchFamily="18" charset="0"/>
                      </a:endParaRPr>
                    </a:p>
                  </a:txBody>
                  <a:tcPr marL="39693" marR="39693" marT="0" marB="0"/>
                </a:tc>
                <a:tc>
                  <a:txBody>
                    <a:bodyPr/>
                    <a:lstStyle/>
                    <a:p>
                      <a:pPr>
                        <a:lnSpc>
                          <a:spcPct val="107000"/>
                        </a:lnSpc>
                        <a:spcAft>
                          <a:spcPts val="0"/>
                        </a:spcAft>
                      </a:pPr>
                      <a:r>
                        <a:rPr lang="it-IT" sz="1050">
                          <a:effectLst/>
                          <a:latin typeface="Garamond" panose="02020404030301010803" pitchFamily="18" charset="0"/>
                        </a:rPr>
                        <a:t>Humanities; Architecture; Design</a:t>
                      </a:r>
                      <a:endParaRPr lang="en-GB" sz="1050">
                        <a:effectLst/>
                        <a:latin typeface="Garamond" panose="02020404030301010803" pitchFamily="18" charset="0"/>
                        <a:ea typeface="Calibri" panose="020F0502020204030204" pitchFamily="34" charset="0"/>
                        <a:cs typeface="Times New Roman" panose="02020603050405020304" pitchFamily="18" charset="0"/>
                      </a:endParaRPr>
                    </a:p>
                  </a:txBody>
                  <a:tcPr marL="39693" marR="39693" marT="0" marB="0"/>
                </a:tc>
                <a:extLst>
                  <a:ext uri="{0D108BD9-81ED-4DB2-BD59-A6C34878D82A}">
                    <a16:rowId xmlns:a16="http://schemas.microsoft.com/office/drawing/2014/main" val="846167365"/>
                  </a:ext>
                </a:extLst>
              </a:tr>
              <a:tr h="188761">
                <a:tc>
                  <a:txBody>
                    <a:bodyPr/>
                    <a:lstStyle/>
                    <a:p>
                      <a:pPr>
                        <a:lnSpc>
                          <a:spcPct val="107000"/>
                        </a:lnSpc>
                        <a:spcAft>
                          <a:spcPts val="0"/>
                        </a:spcAft>
                      </a:pPr>
                      <a:r>
                        <a:rPr lang="en-GB" sz="1050">
                          <a:effectLst/>
                          <a:latin typeface="Garamond" panose="02020404030301010803" pitchFamily="18" charset="0"/>
                        </a:rPr>
                        <a:t>Eustema</a:t>
                      </a:r>
                      <a:endParaRPr lang="en-GB" sz="1050">
                        <a:effectLst/>
                        <a:latin typeface="Garamond" panose="02020404030301010803" pitchFamily="18" charset="0"/>
                        <a:ea typeface="Calibri" panose="020F0502020204030204" pitchFamily="34" charset="0"/>
                        <a:cs typeface="Times New Roman" panose="02020603050405020304" pitchFamily="18" charset="0"/>
                      </a:endParaRPr>
                    </a:p>
                  </a:txBody>
                  <a:tcPr marL="39693" marR="39693" marT="0" marB="0"/>
                </a:tc>
                <a:tc>
                  <a:txBody>
                    <a:bodyPr/>
                    <a:lstStyle/>
                    <a:p>
                      <a:pPr>
                        <a:lnSpc>
                          <a:spcPct val="107000"/>
                        </a:lnSpc>
                        <a:spcAft>
                          <a:spcPts val="0"/>
                        </a:spcAft>
                      </a:pPr>
                      <a:r>
                        <a:rPr lang="en-GB" sz="1050">
                          <a:effectLst/>
                          <a:latin typeface="Garamond" panose="02020404030301010803" pitchFamily="18" charset="0"/>
                        </a:rPr>
                        <a:t>Engineering; Computer Science; Mathematics; Physics; Statistics; Economics</a:t>
                      </a:r>
                      <a:endParaRPr lang="en-GB" sz="1050">
                        <a:effectLst/>
                        <a:latin typeface="Garamond" panose="02020404030301010803" pitchFamily="18" charset="0"/>
                        <a:ea typeface="Calibri" panose="020F0502020204030204" pitchFamily="34" charset="0"/>
                        <a:cs typeface="Times New Roman" panose="02020603050405020304" pitchFamily="18" charset="0"/>
                      </a:endParaRPr>
                    </a:p>
                  </a:txBody>
                  <a:tcPr marL="39693" marR="39693" marT="0" marB="0"/>
                </a:tc>
                <a:tc>
                  <a:txBody>
                    <a:bodyPr/>
                    <a:lstStyle/>
                    <a:p>
                      <a:pPr>
                        <a:lnSpc>
                          <a:spcPct val="107000"/>
                        </a:lnSpc>
                        <a:spcAft>
                          <a:spcPts val="0"/>
                        </a:spcAft>
                      </a:pPr>
                      <a:r>
                        <a:rPr lang="it-IT" sz="1050">
                          <a:effectLst/>
                          <a:latin typeface="Garamond" panose="02020404030301010803" pitchFamily="18" charset="0"/>
                        </a:rPr>
                        <a:t>n.d</a:t>
                      </a:r>
                      <a:endParaRPr lang="en-GB" sz="1050">
                        <a:effectLst/>
                        <a:latin typeface="Garamond" panose="02020404030301010803" pitchFamily="18" charset="0"/>
                        <a:ea typeface="Calibri" panose="020F0502020204030204" pitchFamily="34" charset="0"/>
                        <a:cs typeface="Times New Roman" panose="02020603050405020304" pitchFamily="18" charset="0"/>
                      </a:endParaRPr>
                    </a:p>
                  </a:txBody>
                  <a:tcPr marL="39693" marR="39693" marT="0" marB="0"/>
                </a:tc>
                <a:extLst>
                  <a:ext uri="{0D108BD9-81ED-4DB2-BD59-A6C34878D82A}">
                    <a16:rowId xmlns:a16="http://schemas.microsoft.com/office/drawing/2014/main" val="128403553"/>
                  </a:ext>
                </a:extLst>
              </a:tr>
              <a:tr h="94381">
                <a:tc>
                  <a:txBody>
                    <a:bodyPr/>
                    <a:lstStyle/>
                    <a:p>
                      <a:pPr>
                        <a:lnSpc>
                          <a:spcPct val="107000"/>
                        </a:lnSpc>
                        <a:spcAft>
                          <a:spcPts val="0"/>
                        </a:spcAft>
                      </a:pPr>
                      <a:r>
                        <a:rPr lang="en-GB" sz="1050">
                          <a:effectLst/>
                          <a:latin typeface="Garamond" panose="02020404030301010803" pitchFamily="18" charset="0"/>
                        </a:rPr>
                        <a:t>Nestlé</a:t>
                      </a:r>
                      <a:endParaRPr lang="en-GB" sz="1050">
                        <a:effectLst/>
                        <a:latin typeface="Garamond" panose="02020404030301010803" pitchFamily="18" charset="0"/>
                        <a:ea typeface="Calibri" panose="020F0502020204030204" pitchFamily="34" charset="0"/>
                        <a:cs typeface="Times New Roman" panose="02020603050405020304" pitchFamily="18" charset="0"/>
                      </a:endParaRPr>
                    </a:p>
                  </a:txBody>
                  <a:tcPr marL="39693" marR="39693" marT="0" marB="0"/>
                </a:tc>
                <a:tc>
                  <a:txBody>
                    <a:bodyPr/>
                    <a:lstStyle/>
                    <a:p>
                      <a:pPr>
                        <a:lnSpc>
                          <a:spcPct val="107000"/>
                        </a:lnSpc>
                        <a:spcAft>
                          <a:spcPts val="0"/>
                        </a:spcAft>
                      </a:pPr>
                      <a:r>
                        <a:rPr lang="it-IT" sz="1050">
                          <a:effectLst/>
                          <a:latin typeface="Garamond" panose="02020404030301010803" pitchFamily="18" charset="0"/>
                        </a:rPr>
                        <a:t>Economics; Engineering </a:t>
                      </a:r>
                      <a:endParaRPr lang="en-GB" sz="1050">
                        <a:effectLst/>
                        <a:latin typeface="Garamond" panose="02020404030301010803" pitchFamily="18" charset="0"/>
                        <a:ea typeface="Calibri" panose="020F0502020204030204" pitchFamily="34" charset="0"/>
                        <a:cs typeface="Times New Roman" panose="02020603050405020304" pitchFamily="18" charset="0"/>
                      </a:endParaRPr>
                    </a:p>
                  </a:txBody>
                  <a:tcPr marL="39693" marR="39693" marT="0" marB="0"/>
                </a:tc>
                <a:tc>
                  <a:txBody>
                    <a:bodyPr/>
                    <a:lstStyle/>
                    <a:p>
                      <a:pPr>
                        <a:lnSpc>
                          <a:spcPct val="107000"/>
                        </a:lnSpc>
                        <a:spcAft>
                          <a:spcPts val="0"/>
                        </a:spcAft>
                      </a:pPr>
                      <a:r>
                        <a:rPr lang="it-IT" sz="1050">
                          <a:effectLst/>
                          <a:latin typeface="Garamond" panose="02020404030301010803" pitchFamily="18" charset="0"/>
                        </a:rPr>
                        <a:t>Humanities</a:t>
                      </a:r>
                      <a:endParaRPr lang="en-GB" sz="1050">
                        <a:effectLst/>
                        <a:latin typeface="Garamond" panose="02020404030301010803" pitchFamily="18" charset="0"/>
                        <a:ea typeface="Calibri" panose="020F0502020204030204" pitchFamily="34" charset="0"/>
                        <a:cs typeface="Times New Roman" panose="02020603050405020304" pitchFamily="18" charset="0"/>
                      </a:endParaRPr>
                    </a:p>
                  </a:txBody>
                  <a:tcPr marL="39693" marR="39693" marT="0" marB="0"/>
                </a:tc>
                <a:extLst>
                  <a:ext uri="{0D108BD9-81ED-4DB2-BD59-A6C34878D82A}">
                    <a16:rowId xmlns:a16="http://schemas.microsoft.com/office/drawing/2014/main" val="3235623947"/>
                  </a:ext>
                </a:extLst>
              </a:tr>
              <a:tr h="94381">
                <a:tc>
                  <a:txBody>
                    <a:bodyPr/>
                    <a:lstStyle/>
                    <a:p>
                      <a:pPr>
                        <a:lnSpc>
                          <a:spcPct val="107000"/>
                        </a:lnSpc>
                        <a:spcAft>
                          <a:spcPts val="0"/>
                        </a:spcAft>
                      </a:pPr>
                      <a:r>
                        <a:rPr lang="en-GB" sz="1050">
                          <a:effectLst/>
                          <a:latin typeface="Garamond" panose="02020404030301010803" pitchFamily="18" charset="0"/>
                        </a:rPr>
                        <a:t>Pwc</a:t>
                      </a:r>
                      <a:endParaRPr lang="en-GB" sz="1050">
                        <a:effectLst/>
                        <a:latin typeface="Garamond" panose="02020404030301010803" pitchFamily="18" charset="0"/>
                        <a:ea typeface="Calibri" panose="020F0502020204030204" pitchFamily="34" charset="0"/>
                        <a:cs typeface="Times New Roman" panose="02020603050405020304" pitchFamily="18" charset="0"/>
                      </a:endParaRPr>
                    </a:p>
                  </a:txBody>
                  <a:tcPr marL="39693" marR="39693" marT="0" marB="0"/>
                </a:tc>
                <a:tc>
                  <a:txBody>
                    <a:bodyPr/>
                    <a:lstStyle/>
                    <a:p>
                      <a:pPr>
                        <a:lnSpc>
                          <a:spcPct val="107000"/>
                        </a:lnSpc>
                        <a:spcAft>
                          <a:spcPts val="0"/>
                        </a:spcAft>
                      </a:pPr>
                      <a:r>
                        <a:rPr lang="it-IT" sz="1050">
                          <a:effectLst/>
                          <a:latin typeface="Garamond" panose="02020404030301010803" pitchFamily="18" charset="0"/>
                        </a:rPr>
                        <a:t>Economics; STEM </a:t>
                      </a:r>
                      <a:endParaRPr lang="en-GB" sz="1050">
                        <a:effectLst/>
                        <a:latin typeface="Garamond" panose="02020404030301010803" pitchFamily="18" charset="0"/>
                        <a:ea typeface="Calibri" panose="020F0502020204030204" pitchFamily="34" charset="0"/>
                        <a:cs typeface="Times New Roman" panose="02020603050405020304" pitchFamily="18" charset="0"/>
                      </a:endParaRPr>
                    </a:p>
                  </a:txBody>
                  <a:tcPr marL="39693" marR="39693" marT="0" marB="0"/>
                </a:tc>
                <a:tc>
                  <a:txBody>
                    <a:bodyPr/>
                    <a:lstStyle/>
                    <a:p>
                      <a:pPr>
                        <a:lnSpc>
                          <a:spcPct val="107000"/>
                        </a:lnSpc>
                        <a:spcAft>
                          <a:spcPts val="0"/>
                        </a:spcAft>
                      </a:pPr>
                      <a:r>
                        <a:rPr lang="it-IT" sz="1050">
                          <a:effectLst/>
                          <a:latin typeface="Garamond" panose="02020404030301010803" pitchFamily="18" charset="0"/>
                        </a:rPr>
                        <a:t>Jurisprudence</a:t>
                      </a:r>
                      <a:endParaRPr lang="en-GB" sz="1050">
                        <a:effectLst/>
                        <a:latin typeface="Garamond" panose="02020404030301010803" pitchFamily="18" charset="0"/>
                        <a:ea typeface="Calibri" panose="020F0502020204030204" pitchFamily="34" charset="0"/>
                        <a:cs typeface="Times New Roman" panose="02020603050405020304" pitchFamily="18" charset="0"/>
                      </a:endParaRPr>
                    </a:p>
                  </a:txBody>
                  <a:tcPr marL="39693" marR="39693" marT="0" marB="0"/>
                </a:tc>
                <a:extLst>
                  <a:ext uri="{0D108BD9-81ED-4DB2-BD59-A6C34878D82A}">
                    <a16:rowId xmlns:a16="http://schemas.microsoft.com/office/drawing/2014/main" val="655722009"/>
                  </a:ext>
                </a:extLst>
              </a:tr>
              <a:tr h="188761">
                <a:tc>
                  <a:txBody>
                    <a:bodyPr/>
                    <a:lstStyle/>
                    <a:p>
                      <a:pPr>
                        <a:lnSpc>
                          <a:spcPct val="107000"/>
                        </a:lnSpc>
                        <a:spcAft>
                          <a:spcPts val="0"/>
                        </a:spcAft>
                      </a:pPr>
                      <a:r>
                        <a:rPr lang="en-GB" sz="1050">
                          <a:effectLst/>
                          <a:latin typeface="Garamond" panose="02020404030301010803" pitchFamily="18" charset="0"/>
                        </a:rPr>
                        <a:t>Samsung</a:t>
                      </a:r>
                      <a:endParaRPr lang="en-GB" sz="1050">
                        <a:effectLst/>
                        <a:latin typeface="Garamond" panose="02020404030301010803" pitchFamily="18" charset="0"/>
                        <a:ea typeface="Calibri" panose="020F0502020204030204" pitchFamily="34" charset="0"/>
                        <a:cs typeface="Times New Roman" panose="02020603050405020304" pitchFamily="18" charset="0"/>
                      </a:endParaRPr>
                    </a:p>
                  </a:txBody>
                  <a:tcPr marL="39693" marR="39693" marT="0" marB="0"/>
                </a:tc>
                <a:tc>
                  <a:txBody>
                    <a:bodyPr/>
                    <a:lstStyle/>
                    <a:p>
                      <a:pPr>
                        <a:lnSpc>
                          <a:spcPct val="107000"/>
                        </a:lnSpc>
                        <a:spcAft>
                          <a:spcPts val="0"/>
                        </a:spcAft>
                      </a:pPr>
                      <a:r>
                        <a:rPr lang="en-GB" sz="1050">
                          <a:effectLst/>
                          <a:latin typeface="Garamond" panose="02020404030301010803" pitchFamily="18" charset="0"/>
                        </a:rPr>
                        <a:t>Economics; Marketing; Communication; STEM, Management Engineering</a:t>
                      </a:r>
                      <a:endParaRPr lang="en-GB" sz="1050">
                        <a:effectLst/>
                        <a:latin typeface="Garamond" panose="02020404030301010803" pitchFamily="18" charset="0"/>
                        <a:ea typeface="Calibri" panose="020F0502020204030204" pitchFamily="34" charset="0"/>
                        <a:cs typeface="Times New Roman" panose="02020603050405020304" pitchFamily="18" charset="0"/>
                      </a:endParaRPr>
                    </a:p>
                  </a:txBody>
                  <a:tcPr marL="39693" marR="39693" marT="0" marB="0"/>
                </a:tc>
                <a:tc>
                  <a:txBody>
                    <a:bodyPr/>
                    <a:lstStyle/>
                    <a:p>
                      <a:pPr>
                        <a:lnSpc>
                          <a:spcPct val="107000"/>
                        </a:lnSpc>
                        <a:spcAft>
                          <a:spcPts val="0"/>
                        </a:spcAft>
                      </a:pPr>
                      <a:r>
                        <a:rPr lang="it-IT" sz="1050" dirty="0">
                          <a:effectLst/>
                          <a:latin typeface="Garamond" panose="02020404030301010803" pitchFamily="18" charset="0"/>
                        </a:rPr>
                        <a:t>n.a.</a:t>
                      </a:r>
                      <a:endParaRPr lang="en-GB" sz="1050" dirty="0">
                        <a:effectLst/>
                        <a:latin typeface="Garamond" panose="02020404030301010803" pitchFamily="18" charset="0"/>
                        <a:ea typeface="Calibri" panose="020F0502020204030204" pitchFamily="34" charset="0"/>
                        <a:cs typeface="Times New Roman" panose="02020603050405020304" pitchFamily="18" charset="0"/>
                      </a:endParaRPr>
                    </a:p>
                  </a:txBody>
                  <a:tcPr marL="39693" marR="39693" marT="0" marB="0"/>
                </a:tc>
                <a:extLst>
                  <a:ext uri="{0D108BD9-81ED-4DB2-BD59-A6C34878D82A}">
                    <a16:rowId xmlns:a16="http://schemas.microsoft.com/office/drawing/2014/main" val="559348160"/>
                  </a:ext>
                </a:extLst>
              </a:tr>
            </a:tbl>
          </a:graphicData>
        </a:graphic>
      </p:graphicFrame>
      <p:sp>
        <p:nvSpPr>
          <p:cNvPr id="6" name="Rectangle 1"/>
          <p:cNvSpPr>
            <a:spLocks noChangeArrowheads="1"/>
          </p:cNvSpPr>
          <p:nvPr/>
        </p:nvSpPr>
        <p:spPr bwMode="auto">
          <a:xfrm>
            <a:off x="4677025" y="1275606"/>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n-GB" altLang="en-US" sz="1200" b="0" i="0" u="none" strike="noStrike" cap="none" normalizeH="0" baseline="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Table 2: Disciplinary areas of interest for companies</a:t>
            </a:r>
            <a:endParaRPr kumimoji="0" lang="en-GB" altLang="en-US" sz="1800" b="0" i="0" u="none" strike="noStrike" cap="none" normalizeH="0" baseline="0" smtClean="0">
              <a:ln>
                <a:noFill/>
              </a:ln>
              <a:solidFill>
                <a:schemeClr val="tx1"/>
              </a:solidFill>
              <a:effectLst/>
              <a:latin typeface="Arial" panose="020B0604020202020204" pitchFamily="34" charset="0"/>
            </a:endParaRPr>
          </a:p>
        </p:txBody>
      </p:sp>
      <p:sp>
        <p:nvSpPr>
          <p:cNvPr id="7" name="Segnaposto contenuto 2"/>
          <p:cNvSpPr txBox="1">
            <a:spLocks/>
          </p:cNvSpPr>
          <p:nvPr/>
        </p:nvSpPr>
        <p:spPr bwMode="auto">
          <a:xfrm>
            <a:off x="432462" y="1275606"/>
            <a:ext cx="3995522" cy="33944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257168" indent="-257168" algn="l" rtl="0" eaLnBrk="0" fontAlgn="base" hangingPunct="0">
              <a:spcBef>
                <a:spcPct val="20000"/>
              </a:spcBef>
              <a:spcAft>
                <a:spcPct val="0"/>
              </a:spcAft>
              <a:buChar char="•"/>
              <a:defRPr sz="1800">
                <a:solidFill>
                  <a:schemeClr val="tx1"/>
                </a:solidFill>
                <a:latin typeface="Calibri"/>
                <a:ea typeface="ＭＳ Ｐゴシック" charset="0"/>
                <a:cs typeface="Calibri"/>
              </a:defRPr>
            </a:lvl1pPr>
            <a:lvl2pPr marL="557199" indent="-214308" algn="l" rtl="0" eaLnBrk="0" fontAlgn="base" hangingPunct="0">
              <a:spcBef>
                <a:spcPct val="20000"/>
              </a:spcBef>
              <a:spcAft>
                <a:spcPct val="0"/>
              </a:spcAft>
              <a:buChar char="–"/>
              <a:defRPr sz="1500">
                <a:solidFill>
                  <a:schemeClr val="tx1"/>
                </a:solidFill>
                <a:latin typeface="Calibri"/>
                <a:ea typeface="ＭＳ Ｐゴシック" charset="0"/>
                <a:cs typeface="Calibri"/>
              </a:defRPr>
            </a:lvl2pPr>
            <a:lvl3pPr marL="857228" indent="-171446" algn="l" rtl="0" eaLnBrk="0" fontAlgn="base" hangingPunct="0">
              <a:spcBef>
                <a:spcPct val="20000"/>
              </a:spcBef>
              <a:spcAft>
                <a:spcPct val="0"/>
              </a:spcAft>
              <a:buChar char="•"/>
              <a:defRPr>
                <a:solidFill>
                  <a:schemeClr val="tx1"/>
                </a:solidFill>
                <a:latin typeface="Calibri"/>
                <a:ea typeface="ＭＳ Ｐゴシック" charset="0"/>
                <a:cs typeface="Calibri"/>
              </a:defRPr>
            </a:lvl3pPr>
            <a:lvl4pPr marL="1200120" indent="-171446" algn="l" rtl="0" eaLnBrk="0" fontAlgn="base" hangingPunct="0">
              <a:spcBef>
                <a:spcPct val="20000"/>
              </a:spcBef>
              <a:spcAft>
                <a:spcPct val="0"/>
              </a:spcAft>
              <a:buChar char="–"/>
              <a:defRPr sz="1200">
                <a:solidFill>
                  <a:schemeClr val="tx1"/>
                </a:solidFill>
                <a:latin typeface="Calibri"/>
                <a:ea typeface="ＭＳ Ｐゴシック" charset="0"/>
                <a:cs typeface="Calibri"/>
              </a:defRPr>
            </a:lvl4pPr>
            <a:lvl5pPr marL="1543012" indent="-171446" algn="l" rtl="0" eaLnBrk="0" fontAlgn="base" hangingPunct="0">
              <a:spcBef>
                <a:spcPct val="20000"/>
              </a:spcBef>
              <a:spcAft>
                <a:spcPct val="0"/>
              </a:spcAft>
              <a:buChar char="»"/>
              <a:defRPr sz="1200">
                <a:solidFill>
                  <a:schemeClr val="tx1"/>
                </a:solidFill>
                <a:latin typeface="Calibri"/>
                <a:ea typeface="ＭＳ Ｐゴシック" charset="0"/>
                <a:cs typeface="Calibri"/>
              </a:defRPr>
            </a:lvl5pPr>
            <a:lvl6pPr marL="1885903" indent="-171446" algn="l" rtl="0" fontAlgn="base">
              <a:spcBef>
                <a:spcPct val="20000"/>
              </a:spcBef>
              <a:spcAft>
                <a:spcPct val="0"/>
              </a:spcAft>
              <a:buChar char="»"/>
              <a:defRPr sz="1500">
                <a:solidFill>
                  <a:schemeClr val="tx1"/>
                </a:solidFill>
                <a:latin typeface="+mn-lt"/>
              </a:defRPr>
            </a:lvl6pPr>
            <a:lvl7pPr marL="2228795" indent="-171446" algn="l" rtl="0" fontAlgn="base">
              <a:spcBef>
                <a:spcPct val="20000"/>
              </a:spcBef>
              <a:spcAft>
                <a:spcPct val="0"/>
              </a:spcAft>
              <a:buChar char="»"/>
              <a:defRPr sz="1500">
                <a:solidFill>
                  <a:schemeClr val="tx1"/>
                </a:solidFill>
                <a:latin typeface="+mn-lt"/>
              </a:defRPr>
            </a:lvl7pPr>
            <a:lvl8pPr marL="2571686" indent="-171446" algn="l" rtl="0" fontAlgn="base">
              <a:spcBef>
                <a:spcPct val="20000"/>
              </a:spcBef>
              <a:spcAft>
                <a:spcPct val="0"/>
              </a:spcAft>
              <a:buChar char="»"/>
              <a:defRPr sz="1500">
                <a:solidFill>
                  <a:schemeClr val="tx1"/>
                </a:solidFill>
                <a:latin typeface="+mn-lt"/>
              </a:defRPr>
            </a:lvl8pPr>
            <a:lvl9pPr marL="2914577" indent="-171446" algn="l" rtl="0" fontAlgn="base">
              <a:spcBef>
                <a:spcPct val="20000"/>
              </a:spcBef>
              <a:spcAft>
                <a:spcPct val="0"/>
              </a:spcAft>
              <a:buChar char="»"/>
              <a:defRPr sz="1500">
                <a:solidFill>
                  <a:schemeClr val="tx1"/>
                </a:solidFill>
                <a:latin typeface="+mn-lt"/>
              </a:defRPr>
            </a:lvl9pPr>
          </a:lstStyle>
          <a:p>
            <a:r>
              <a:rPr lang="en-GB" sz="1600" dirty="0" smtClean="0">
                <a:latin typeface="Garamond" panose="02020404030301010803" pitchFamily="18" charset="0"/>
              </a:rPr>
              <a:t>The </a:t>
            </a:r>
            <a:r>
              <a:rPr lang="en-GB" sz="1600" dirty="0">
                <a:latin typeface="Garamond" panose="02020404030301010803" pitchFamily="18" charset="0"/>
              </a:rPr>
              <a:t>companies focus on the search for </a:t>
            </a:r>
            <a:r>
              <a:rPr lang="en-GB" sz="1600" b="1" dirty="0">
                <a:latin typeface="Garamond" panose="02020404030301010803" pitchFamily="18" charset="0"/>
              </a:rPr>
              <a:t>graduates from technical-scientific </a:t>
            </a:r>
            <a:r>
              <a:rPr lang="en-GB" sz="1600" b="1" dirty="0" smtClean="0">
                <a:latin typeface="Garamond" panose="02020404030301010803" pitchFamily="18" charset="0"/>
              </a:rPr>
              <a:t>areas</a:t>
            </a:r>
            <a:r>
              <a:rPr lang="en-GB" sz="1600" dirty="0" smtClean="0">
                <a:latin typeface="Garamond" panose="02020404030301010803" pitchFamily="18" charset="0"/>
              </a:rPr>
              <a:t>.</a:t>
            </a:r>
          </a:p>
          <a:p>
            <a:r>
              <a:rPr lang="en-GB" sz="1600" dirty="0" smtClean="0">
                <a:latin typeface="Garamond" panose="02020404030301010803" pitchFamily="18" charset="0"/>
              </a:rPr>
              <a:t>The </a:t>
            </a:r>
            <a:r>
              <a:rPr lang="en-GB" sz="1600" dirty="0">
                <a:latin typeface="Garamond" panose="02020404030301010803" pitchFamily="18" charset="0"/>
              </a:rPr>
              <a:t>difficulty that companies encounter in finding this type of profile, together with a growing interest in the interdisciplinary theme, leads them to also draw from </a:t>
            </a:r>
            <a:r>
              <a:rPr lang="en-GB" sz="1600" b="1" dirty="0">
                <a:latin typeface="Garamond" panose="02020404030301010803" pitchFamily="18" charset="0"/>
              </a:rPr>
              <a:t>humanistic degree courses</a:t>
            </a:r>
            <a:r>
              <a:rPr lang="en-GB" sz="1600" dirty="0">
                <a:latin typeface="Garamond" panose="02020404030301010803" pitchFamily="18" charset="0"/>
              </a:rPr>
              <a:t>, or in any case those that are </a:t>
            </a:r>
            <a:r>
              <a:rPr lang="en-GB" sz="1600" b="1" dirty="0" smtClean="0">
                <a:latin typeface="Garamond" panose="02020404030301010803" pitchFamily="18" charset="0"/>
              </a:rPr>
              <a:t>distant from </a:t>
            </a:r>
            <a:r>
              <a:rPr lang="en-GB" sz="1600" b="1" dirty="0">
                <a:latin typeface="Garamond" panose="02020404030301010803" pitchFamily="18" charset="0"/>
              </a:rPr>
              <a:t>their core </a:t>
            </a:r>
            <a:r>
              <a:rPr lang="en-GB" sz="1600" b="1" dirty="0" smtClean="0">
                <a:latin typeface="Garamond" panose="02020404030301010803" pitchFamily="18" charset="0"/>
              </a:rPr>
              <a:t>business</a:t>
            </a:r>
            <a:r>
              <a:rPr lang="en-GB" sz="1600" dirty="0">
                <a:latin typeface="Garamond" panose="02020404030301010803" pitchFamily="18" charset="0"/>
              </a:rPr>
              <a:t>.</a:t>
            </a:r>
            <a:endParaRPr lang="en-GB" sz="1600" dirty="0" smtClean="0">
              <a:latin typeface="Garamond" panose="02020404030301010803" pitchFamily="18" charset="0"/>
            </a:endParaRPr>
          </a:p>
          <a:p>
            <a:r>
              <a:rPr lang="en-GB" sz="1600" dirty="0" smtClean="0">
                <a:latin typeface="Garamond" panose="02020404030301010803" pitchFamily="18" charset="0"/>
              </a:rPr>
              <a:t>Evaluate </a:t>
            </a:r>
            <a:r>
              <a:rPr lang="en-GB" sz="1600" dirty="0">
                <a:latin typeface="Garamond" panose="02020404030301010803" pitchFamily="18" charset="0"/>
              </a:rPr>
              <a:t>more </a:t>
            </a:r>
            <a:r>
              <a:rPr lang="en-GB" sz="1600" b="1" dirty="0">
                <a:latin typeface="Garamond" panose="02020404030301010803" pitchFamily="18" charset="0"/>
              </a:rPr>
              <a:t>motivational and potential aspects</a:t>
            </a:r>
            <a:r>
              <a:rPr lang="en-GB" sz="1600" dirty="0">
                <a:latin typeface="Garamond" panose="02020404030301010803" pitchFamily="18" charset="0"/>
              </a:rPr>
              <a:t> during the selection </a:t>
            </a:r>
            <a:r>
              <a:rPr lang="en-GB" sz="1600" dirty="0" smtClean="0">
                <a:latin typeface="Garamond" panose="02020404030301010803" pitchFamily="18" charset="0"/>
              </a:rPr>
              <a:t>phase and fill the </a:t>
            </a:r>
            <a:r>
              <a:rPr lang="en-GB" sz="1600" dirty="0">
                <a:latin typeface="Garamond" panose="02020404030301010803" pitchFamily="18" charset="0"/>
              </a:rPr>
              <a:t>skills gaps </a:t>
            </a:r>
            <a:r>
              <a:rPr lang="en-GB" sz="1600" dirty="0" smtClean="0">
                <a:latin typeface="Garamond" panose="02020404030301010803" pitchFamily="18" charset="0"/>
              </a:rPr>
              <a:t>later on through </a:t>
            </a:r>
            <a:r>
              <a:rPr lang="en-GB" sz="1600" dirty="0">
                <a:latin typeface="Garamond" panose="02020404030301010803" pitchFamily="18" charset="0"/>
              </a:rPr>
              <a:t>internal training programmes</a:t>
            </a:r>
            <a:r>
              <a:rPr lang="en-GB" sz="1600" dirty="0" smtClean="0">
                <a:latin typeface="Garamond" panose="02020404030301010803" pitchFamily="18" charset="0"/>
              </a:rPr>
              <a:t>.</a:t>
            </a:r>
            <a:endParaRPr lang="en-GB" sz="1600" kern="0" dirty="0">
              <a:latin typeface="Garamond" panose="02020404030301010803" pitchFamily="18" charset="0"/>
            </a:endParaRPr>
          </a:p>
        </p:txBody>
      </p:sp>
      <p:sp>
        <p:nvSpPr>
          <p:cNvPr id="8" name="Titolo 7"/>
          <p:cNvSpPr>
            <a:spLocks noGrp="1"/>
          </p:cNvSpPr>
          <p:nvPr>
            <p:ph type="title"/>
          </p:nvPr>
        </p:nvSpPr>
        <p:spPr/>
        <p:txBody>
          <a:bodyPr/>
          <a:lstStyle/>
          <a:p>
            <a:r>
              <a:rPr lang="en-GB" dirty="0">
                <a:latin typeface="Garamond" panose="02020404030301010803" pitchFamily="18" charset="0"/>
              </a:rPr>
              <a:t>S</a:t>
            </a:r>
            <a:r>
              <a:rPr lang="en-GB" dirty="0" smtClean="0">
                <a:latin typeface="Garamond" panose="02020404030301010803" pitchFamily="18" charset="0"/>
              </a:rPr>
              <a:t>earch </a:t>
            </a:r>
            <a:r>
              <a:rPr lang="en-GB" dirty="0">
                <a:latin typeface="Garamond" panose="02020404030301010803" pitchFamily="18" charset="0"/>
              </a:rPr>
              <a:t>and selection of young </a:t>
            </a:r>
            <a:r>
              <a:rPr lang="en-GB" dirty="0" smtClean="0">
                <a:latin typeface="Garamond" panose="02020404030301010803" pitchFamily="18" charset="0"/>
              </a:rPr>
              <a:t>graduates</a:t>
            </a:r>
            <a:br>
              <a:rPr lang="en-GB" dirty="0" smtClean="0">
                <a:latin typeface="Garamond" panose="02020404030301010803" pitchFamily="18" charset="0"/>
              </a:rPr>
            </a:br>
            <a:r>
              <a:rPr lang="en-GB" sz="2000" dirty="0" smtClean="0">
                <a:latin typeface="Garamond" panose="02020404030301010803" pitchFamily="18" charset="0"/>
              </a:rPr>
              <a:t>Disciplinary areas of interest</a:t>
            </a:r>
            <a:r>
              <a:rPr lang="en-GB" dirty="0" smtClean="0">
                <a:latin typeface="Garamond" panose="02020404030301010803" pitchFamily="18" charset="0"/>
              </a:rPr>
              <a:t/>
            </a:r>
            <a:br>
              <a:rPr lang="en-GB" dirty="0" smtClean="0">
                <a:latin typeface="Garamond" panose="02020404030301010803" pitchFamily="18" charset="0"/>
              </a:rPr>
            </a:br>
            <a:endParaRPr lang="en-GB" dirty="0">
              <a:latin typeface="Garamond" panose="02020404030301010803" pitchFamily="18" charset="0"/>
            </a:endParaRPr>
          </a:p>
        </p:txBody>
      </p:sp>
    </p:spTree>
    <p:extLst>
      <p:ext uri="{BB962C8B-B14F-4D97-AF65-F5344CB8AC3E}">
        <p14:creationId xmlns:p14="http://schemas.microsoft.com/office/powerpoint/2010/main" val="144640973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en-GB" dirty="0">
                <a:latin typeface="Garamond" panose="02020404030301010803" pitchFamily="18" charset="0"/>
              </a:rPr>
              <a:t>S</a:t>
            </a:r>
            <a:r>
              <a:rPr lang="en-GB" dirty="0" smtClean="0">
                <a:latin typeface="Garamond" panose="02020404030301010803" pitchFamily="18" charset="0"/>
              </a:rPr>
              <a:t>earch </a:t>
            </a:r>
            <a:r>
              <a:rPr lang="en-GB" dirty="0">
                <a:latin typeface="Garamond" panose="02020404030301010803" pitchFamily="18" charset="0"/>
              </a:rPr>
              <a:t>and selection of young </a:t>
            </a:r>
            <a:r>
              <a:rPr lang="en-GB" dirty="0" smtClean="0">
                <a:latin typeface="Garamond" panose="02020404030301010803" pitchFamily="18" charset="0"/>
              </a:rPr>
              <a:t>graduates</a:t>
            </a:r>
            <a:br>
              <a:rPr lang="en-GB" dirty="0" smtClean="0">
                <a:latin typeface="Garamond" panose="02020404030301010803" pitchFamily="18" charset="0"/>
              </a:rPr>
            </a:br>
            <a:r>
              <a:rPr lang="en-GB" sz="2000" dirty="0">
                <a:latin typeface="Garamond" panose="02020404030301010803" pitchFamily="18" charset="0"/>
              </a:rPr>
              <a:t>Criteria for </a:t>
            </a:r>
            <a:r>
              <a:rPr lang="en-GB" sz="2000" dirty="0" smtClean="0">
                <a:latin typeface="Garamond" panose="02020404030301010803" pitchFamily="18" charset="0"/>
              </a:rPr>
              <a:t>identifying </a:t>
            </a:r>
            <a:r>
              <a:rPr lang="en-GB" sz="2000" dirty="0">
                <a:latin typeface="Garamond" panose="02020404030301010803" pitchFamily="18" charset="0"/>
              </a:rPr>
              <a:t>t</a:t>
            </a:r>
            <a:r>
              <a:rPr lang="en-GB" sz="2000" dirty="0" smtClean="0">
                <a:latin typeface="Garamond" panose="02020404030301010803" pitchFamily="18" charset="0"/>
              </a:rPr>
              <a:t>alented </a:t>
            </a:r>
            <a:r>
              <a:rPr lang="en-GB" sz="2000" dirty="0">
                <a:latin typeface="Garamond" panose="02020404030301010803" pitchFamily="18" charset="0"/>
              </a:rPr>
              <a:t>g</a:t>
            </a:r>
            <a:r>
              <a:rPr lang="en-GB" sz="2000" dirty="0" smtClean="0">
                <a:latin typeface="Garamond" panose="02020404030301010803" pitchFamily="18" charset="0"/>
              </a:rPr>
              <a:t>raduates</a:t>
            </a:r>
            <a:endParaRPr lang="en-GB" dirty="0">
              <a:latin typeface="Garamond" panose="02020404030301010803" pitchFamily="18" charset="0"/>
            </a:endParaRPr>
          </a:p>
        </p:txBody>
      </p:sp>
      <p:sp>
        <p:nvSpPr>
          <p:cNvPr id="3" name="Segnaposto contenuto 2"/>
          <p:cNvSpPr>
            <a:spLocks noGrp="1"/>
          </p:cNvSpPr>
          <p:nvPr>
            <p:ph idx="1"/>
          </p:nvPr>
        </p:nvSpPr>
        <p:spPr>
          <a:xfrm>
            <a:off x="457200" y="1419622"/>
            <a:ext cx="4186808" cy="3394472"/>
          </a:xfrm>
        </p:spPr>
        <p:txBody>
          <a:bodyPr/>
          <a:lstStyle/>
          <a:p>
            <a:r>
              <a:rPr lang="en-GB" dirty="0" smtClean="0">
                <a:latin typeface="Garamond" panose="02020404030301010803" pitchFamily="18" charset="0"/>
              </a:rPr>
              <a:t>The </a:t>
            </a:r>
            <a:r>
              <a:rPr lang="en-GB" b="1" dirty="0">
                <a:latin typeface="Garamond" panose="02020404030301010803" pitchFamily="18" charset="0"/>
              </a:rPr>
              <a:t>academic career </a:t>
            </a:r>
            <a:r>
              <a:rPr lang="en-GB" dirty="0">
                <a:latin typeface="Garamond" panose="02020404030301010803" pitchFamily="18" charset="0"/>
              </a:rPr>
              <a:t>- type of degree course, university, grade, duration of studies – are still important </a:t>
            </a:r>
            <a:endParaRPr lang="en-GB" dirty="0" smtClean="0">
              <a:latin typeface="Garamond" panose="02020404030301010803" pitchFamily="18" charset="0"/>
            </a:endParaRPr>
          </a:p>
          <a:p>
            <a:r>
              <a:rPr lang="en-GB" dirty="0" smtClean="0">
                <a:latin typeface="Garamond" panose="02020404030301010803" pitchFamily="18" charset="0"/>
              </a:rPr>
              <a:t>A </a:t>
            </a:r>
            <a:r>
              <a:rPr lang="en-GB" dirty="0">
                <a:latin typeface="Garamond" panose="02020404030301010803" pitchFamily="18" charset="0"/>
              </a:rPr>
              <a:t>good or even excellent </a:t>
            </a:r>
            <a:r>
              <a:rPr lang="en-GB" b="1" dirty="0">
                <a:latin typeface="Garamond" panose="02020404030301010803" pitchFamily="18" charset="0"/>
              </a:rPr>
              <a:t>knowledge of the English language </a:t>
            </a:r>
            <a:r>
              <a:rPr lang="en-GB" dirty="0">
                <a:latin typeface="Garamond" panose="02020404030301010803" pitchFamily="18" charset="0"/>
              </a:rPr>
              <a:t>is a prerequisite for many </a:t>
            </a:r>
            <a:r>
              <a:rPr lang="en-GB" dirty="0" smtClean="0">
                <a:latin typeface="Garamond" panose="02020404030301010803" pitchFamily="18" charset="0"/>
              </a:rPr>
              <a:t>companies (particularly </a:t>
            </a:r>
            <a:r>
              <a:rPr lang="en-GB" dirty="0">
                <a:latin typeface="Garamond" panose="02020404030301010803" pitchFamily="18" charset="0"/>
              </a:rPr>
              <a:t>true for multinational companies and those operating in international </a:t>
            </a:r>
            <a:r>
              <a:rPr lang="en-GB" dirty="0" smtClean="0">
                <a:latin typeface="Garamond" panose="02020404030301010803" pitchFamily="18" charset="0"/>
              </a:rPr>
              <a:t>markets)</a:t>
            </a:r>
          </a:p>
          <a:p>
            <a:r>
              <a:rPr lang="en-GB" dirty="0">
                <a:latin typeface="Garamond" panose="02020404030301010803" pitchFamily="18" charset="0"/>
              </a:rPr>
              <a:t>V</a:t>
            </a:r>
            <a:r>
              <a:rPr lang="en-GB" dirty="0" smtClean="0">
                <a:latin typeface="Garamond" panose="02020404030301010803" pitchFamily="18" charset="0"/>
              </a:rPr>
              <a:t>alue </a:t>
            </a:r>
            <a:r>
              <a:rPr lang="en-GB" b="1" dirty="0">
                <a:latin typeface="Garamond" panose="02020404030301010803" pitchFamily="18" charset="0"/>
              </a:rPr>
              <a:t>extra-curricular </a:t>
            </a:r>
            <a:r>
              <a:rPr lang="en-GB" b="1" dirty="0" smtClean="0">
                <a:latin typeface="Garamond" panose="02020404030301010803" pitchFamily="18" charset="0"/>
              </a:rPr>
              <a:t>experience </a:t>
            </a:r>
            <a:r>
              <a:rPr lang="en-GB" dirty="0" smtClean="0">
                <a:latin typeface="Garamond" panose="02020404030301010803" pitchFamily="18" charset="0"/>
              </a:rPr>
              <a:t>(study </a:t>
            </a:r>
            <a:r>
              <a:rPr lang="en-GB" dirty="0">
                <a:latin typeface="Garamond" panose="02020404030301010803" pitchFamily="18" charset="0"/>
              </a:rPr>
              <a:t>experiences abroad, work experience, or even voluntary </a:t>
            </a:r>
            <a:r>
              <a:rPr lang="en-GB" dirty="0" smtClean="0">
                <a:latin typeface="Garamond" panose="02020404030301010803" pitchFamily="18" charset="0"/>
              </a:rPr>
              <a:t>work</a:t>
            </a:r>
            <a:r>
              <a:rPr lang="en-GB" dirty="0">
                <a:latin typeface="Garamond" panose="02020404030301010803" pitchFamily="18" charset="0"/>
              </a:rPr>
              <a:t>)</a:t>
            </a:r>
            <a:r>
              <a:rPr lang="en-GB" dirty="0" smtClean="0">
                <a:latin typeface="Garamond" panose="02020404030301010803" pitchFamily="18" charset="0"/>
              </a:rPr>
              <a:t>.</a:t>
            </a:r>
            <a:endParaRPr lang="en-GB" dirty="0">
              <a:latin typeface="Garamond" panose="02020404030301010803" pitchFamily="18" charset="0"/>
            </a:endParaRPr>
          </a:p>
          <a:p>
            <a:endParaRPr lang="en-GB" dirty="0"/>
          </a:p>
        </p:txBody>
      </p:sp>
      <p:graphicFrame>
        <p:nvGraphicFramePr>
          <p:cNvPr id="6" name="Segnaposto contenuto 3"/>
          <p:cNvGraphicFramePr>
            <a:graphicFrameLocks/>
          </p:cNvGraphicFramePr>
          <p:nvPr>
            <p:extLst>
              <p:ext uri="{D42A27DB-BD31-4B8C-83A1-F6EECF244321}">
                <p14:modId xmlns:p14="http://schemas.microsoft.com/office/powerpoint/2010/main" val="1926943610"/>
              </p:ext>
            </p:extLst>
          </p:nvPr>
        </p:nvGraphicFramePr>
        <p:xfrm>
          <a:off x="5364088" y="1923678"/>
          <a:ext cx="3528392" cy="308104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Segnaposto contenuto 2"/>
          <p:cNvSpPr txBox="1">
            <a:spLocks/>
          </p:cNvSpPr>
          <p:nvPr/>
        </p:nvSpPr>
        <p:spPr bwMode="auto">
          <a:xfrm>
            <a:off x="6300192" y="1227182"/>
            <a:ext cx="2016224" cy="47539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257168" indent="-257168" algn="l" rtl="0" eaLnBrk="0" fontAlgn="base" hangingPunct="0">
              <a:spcBef>
                <a:spcPct val="20000"/>
              </a:spcBef>
              <a:spcAft>
                <a:spcPct val="0"/>
              </a:spcAft>
              <a:buChar char="•"/>
              <a:defRPr sz="1800">
                <a:solidFill>
                  <a:schemeClr val="tx1"/>
                </a:solidFill>
                <a:latin typeface="Calibri"/>
                <a:ea typeface="ＭＳ Ｐゴシック" charset="0"/>
                <a:cs typeface="Calibri"/>
              </a:defRPr>
            </a:lvl1pPr>
            <a:lvl2pPr marL="557199" indent="-214308" algn="l" rtl="0" eaLnBrk="0" fontAlgn="base" hangingPunct="0">
              <a:spcBef>
                <a:spcPct val="20000"/>
              </a:spcBef>
              <a:spcAft>
                <a:spcPct val="0"/>
              </a:spcAft>
              <a:buChar char="–"/>
              <a:defRPr sz="1500">
                <a:solidFill>
                  <a:schemeClr val="tx1"/>
                </a:solidFill>
                <a:latin typeface="Calibri"/>
                <a:ea typeface="ＭＳ Ｐゴシック" charset="0"/>
                <a:cs typeface="Calibri"/>
              </a:defRPr>
            </a:lvl2pPr>
            <a:lvl3pPr marL="857228" indent="-171446" algn="l" rtl="0" eaLnBrk="0" fontAlgn="base" hangingPunct="0">
              <a:spcBef>
                <a:spcPct val="20000"/>
              </a:spcBef>
              <a:spcAft>
                <a:spcPct val="0"/>
              </a:spcAft>
              <a:buChar char="•"/>
              <a:defRPr>
                <a:solidFill>
                  <a:schemeClr val="tx1"/>
                </a:solidFill>
                <a:latin typeface="Calibri"/>
                <a:ea typeface="ＭＳ Ｐゴシック" charset="0"/>
                <a:cs typeface="Calibri"/>
              </a:defRPr>
            </a:lvl3pPr>
            <a:lvl4pPr marL="1200120" indent="-171446" algn="l" rtl="0" eaLnBrk="0" fontAlgn="base" hangingPunct="0">
              <a:spcBef>
                <a:spcPct val="20000"/>
              </a:spcBef>
              <a:spcAft>
                <a:spcPct val="0"/>
              </a:spcAft>
              <a:buChar char="–"/>
              <a:defRPr sz="1200">
                <a:solidFill>
                  <a:schemeClr val="tx1"/>
                </a:solidFill>
                <a:latin typeface="Calibri"/>
                <a:ea typeface="ＭＳ Ｐゴシック" charset="0"/>
                <a:cs typeface="Calibri"/>
              </a:defRPr>
            </a:lvl4pPr>
            <a:lvl5pPr marL="1543012" indent="-171446" algn="l" rtl="0" eaLnBrk="0" fontAlgn="base" hangingPunct="0">
              <a:spcBef>
                <a:spcPct val="20000"/>
              </a:spcBef>
              <a:spcAft>
                <a:spcPct val="0"/>
              </a:spcAft>
              <a:buChar char="»"/>
              <a:defRPr sz="1200">
                <a:solidFill>
                  <a:schemeClr val="tx1"/>
                </a:solidFill>
                <a:latin typeface="Calibri"/>
                <a:ea typeface="ＭＳ Ｐゴシック" charset="0"/>
                <a:cs typeface="Calibri"/>
              </a:defRPr>
            </a:lvl5pPr>
            <a:lvl6pPr marL="1885903" indent="-171446" algn="l" rtl="0" fontAlgn="base">
              <a:spcBef>
                <a:spcPct val="20000"/>
              </a:spcBef>
              <a:spcAft>
                <a:spcPct val="0"/>
              </a:spcAft>
              <a:buChar char="»"/>
              <a:defRPr sz="1500">
                <a:solidFill>
                  <a:schemeClr val="tx1"/>
                </a:solidFill>
                <a:latin typeface="+mn-lt"/>
              </a:defRPr>
            </a:lvl6pPr>
            <a:lvl7pPr marL="2228795" indent="-171446" algn="l" rtl="0" fontAlgn="base">
              <a:spcBef>
                <a:spcPct val="20000"/>
              </a:spcBef>
              <a:spcAft>
                <a:spcPct val="0"/>
              </a:spcAft>
              <a:buChar char="»"/>
              <a:defRPr sz="1500">
                <a:solidFill>
                  <a:schemeClr val="tx1"/>
                </a:solidFill>
                <a:latin typeface="+mn-lt"/>
              </a:defRPr>
            </a:lvl7pPr>
            <a:lvl8pPr marL="2571686" indent="-171446" algn="l" rtl="0" fontAlgn="base">
              <a:spcBef>
                <a:spcPct val="20000"/>
              </a:spcBef>
              <a:spcAft>
                <a:spcPct val="0"/>
              </a:spcAft>
              <a:buChar char="»"/>
              <a:defRPr sz="1500">
                <a:solidFill>
                  <a:schemeClr val="tx1"/>
                </a:solidFill>
                <a:latin typeface="+mn-lt"/>
              </a:defRPr>
            </a:lvl8pPr>
            <a:lvl9pPr marL="2914577" indent="-171446" algn="l" rtl="0" fontAlgn="base">
              <a:spcBef>
                <a:spcPct val="20000"/>
              </a:spcBef>
              <a:spcAft>
                <a:spcPct val="0"/>
              </a:spcAft>
              <a:buChar char="»"/>
              <a:defRPr sz="1500">
                <a:solidFill>
                  <a:schemeClr val="tx1"/>
                </a:solidFill>
                <a:latin typeface="+mn-lt"/>
              </a:defRPr>
            </a:lvl9pPr>
          </a:lstStyle>
          <a:p>
            <a:pPr marL="0" indent="0">
              <a:buNone/>
            </a:pPr>
            <a:r>
              <a:rPr lang="it-IT" b="1" kern="0" dirty="0" smtClean="0">
                <a:latin typeface="Garamond" panose="02020404030301010803" pitchFamily="18" charset="0"/>
              </a:rPr>
              <a:t>Critical soft </a:t>
            </a:r>
            <a:r>
              <a:rPr lang="it-IT" b="1" kern="0" dirty="0" err="1" smtClean="0">
                <a:latin typeface="Garamond" panose="02020404030301010803" pitchFamily="18" charset="0"/>
              </a:rPr>
              <a:t>skills</a:t>
            </a:r>
            <a:endParaRPr lang="en-GB" b="1" kern="0" dirty="0">
              <a:latin typeface="Garamond" panose="02020404030301010803" pitchFamily="18" charset="0"/>
            </a:endParaRPr>
          </a:p>
        </p:txBody>
      </p:sp>
    </p:spTree>
    <p:extLst>
      <p:ext uri="{BB962C8B-B14F-4D97-AF65-F5344CB8AC3E}">
        <p14:creationId xmlns:p14="http://schemas.microsoft.com/office/powerpoint/2010/main" val="188114413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err="1" smtClean="0">
                <a:latin typeface="Garamond" panose="02020404030301010803" pitchFamily="18" charset="0"/>
              </a:rPr>
              <a:t>Employee</a:t>
            </a:r>
            <a:r>
              <a:rPr lang="it-IT" dirty="0" smtClean="0">
                <a:latin typeface="Garamond" panose="02020404030301010803" pitchFamily="18" charset="0"/>
              </a:rPr>
              <a:t> Value </a:t>
            </a:r>
            <a:r>
              <a:rPr lang="it-IT" dirty="0" err="1" smtClean="0">
                <a:latin typeface="Garamond" panose="02020404030301010803" pitchFamily="18" charset="0"/>
              </a:rPr>
              <a:t>Proposition</a:t>
            </a:r>
            <a:r>
              <a:rPr lang="it-IT" dirty="0" smtClean="0">
                <a:latin typeface="Garamond" panose="02020404030301010803" pitchFamily="18" charset="0"/>
              </a:rPr>
              <a:t> (for new </a:t>
            </a:r>
            <a:r>
              <a:rPr lang="it-IT" dirty="0" err="1" smtClean="0">
                <a:latin typeface="Garamond" panose="02020404030301010803" pitchFamily="18" charset="0"/>
              </a:rPr>
              <a:t>graduates</a:t>
            </a:r>
            <a:r>
              <a:rPr lang="it-IT" dirty="0" smtClean="0">
                <a:latin typeface="Garamond" panose="02020404030301010803" pitchFamily="18" charset="0"/>
              </a:rPr>
              <a:t>)</a:t>
            </a:r>
            <a:endParaRPr lang="en-GB" dirty="0">
              <a:latin typeface="Garamond" panose="02020404030301010803" pitchFamily="18" charset="0"/>
            </a:endParaRPr>
          </a:p>
        </p:txBody>
      </p:sp>
      <p:sp>
        <p:nvSpPr>
          <p:cNvPr id="3" name="Segnaposto contenuto 2"/>
          <p:cNvSpPr>
            <a:spLocks noGrp="1"/>
          </p:cNvSpPr>
          <p:nvPr>
            <p:ph idx="1"/>
          </p:nvPr>
        </p:nvSpPr>
        <p:spPr/>
        <p:txBody>
          <a:bodyPr/>
          <a:lstStyle/>
          <a:p>
            <a:r>
              <a:rPr lang="en-GB" dirty="0">
                <a:latin typeface="Garamond" panose="02020404030301010803" pitchFamily="18" charset="0"/>
              </a:rPr>
              <a:t>HR managers are aware that, in order to be attractive to young people, it is necessary to </a:t>
            </a:r>
            <a:r>
              <a:rPr lang="en-GB" b="1" dirty="0">
                <a:latin typeface="Garamond" panose="02020404030301010803" pitchFamily="18" charset="0"/>
              </a:rPr>
              <a:t>structure and communicate a value proposition </a:t>
            </a:r>
            <a:r>
              <a:rPr lang="en-GB" dirty="0">
                <a:latin typeface="Garamond" panose="02020404030301010803" pitchFamily="18" charset="0"/>
              </a:rPr>
              <a:t>that is able to meet their needs and expectations. </a:t>
            </a:r>
            <a:endParaRPr lang="en-GB" dirty="0" smtClean="0">
              <a:latin typeface="Garamond" panose="02020404030301010803" pitchFamily="18" charset="0"/>
            </a:endParaRPr>
          </a:p>
          <a:p>
            <a:r>
              <a:rPr lang="en-GB" dirty="0" smtClean="0">
                <a:latin typeface="Garamond" panose="02020404030301010803" pitchFamily="18" charset="0"/>
              </a:rPr>
              <a:t>When </a:t>
            </a:r>
            <a:r>
              <a:rPr lang="en-GB" dirty="0">
                <a:latin typeface="Garamond" panose="02020404030301010803" pitchFamily="18" charset="0"/>
              </a:rPr>
              <a:t>well structured and well communicated, the employee value proposition </a:t>
            </a:r>
            <a:r>
              <a:rPr lang="en-GB" b="1" dirty="0">
                <a:latin typeface="Garamond" panose="02020404030301010803" pitchFamily="18" charset="0"/>
              </a:rPr>
              <a:t>makes it possible to attract and then select young people </a:t>
            </a:r>
            <a:r>
              <a:rPr lang="en-GB" dirty="0">
                <a:latin typeface="Garamond" panose="02020404030301010803" pitchFamily="18" charset="0"/>
              </a:rPr>
              <a:t>with a skills and motivation profile that is aligned with the company context. </a:t>
            </a:r>
            <a:endParaRPr lang="en-GB" dirty="0" smtClean="0">
              <a:latin typeface="Garamond" panose="02020404030301010803" pitchFamily="18" charset="0"/>
            </a:endParaRPr>
          </a:p>
          <a:p>
            <a:endParaRPr lang="en-GB" dirty="0">
              <a:latin typeface="Garamond" panose="02020404030301010803" pitchFamily="18" charset="0"/>
            </a:endParaRPr>
          </a:p>
          <a:p>
            <a:pPr marL="0" indent="0" algn="ctr">
              <a:buNone/>
            </a:pPr>
            <a:r>
              <a:rPr lang="en-GB" sz="1400" i="1" dirty="0">
                <a:latin typeface="Garamond" panose="02020404030301010803" pitchFamily="18" charset="0"/>
              </a:rPr>
              <a:t>"We are in an era in which it is no longer the company that chooses the candidate; the situation has turned upside down and it is more the candidate who chooses the company, or at any rate candidate and company choose each other according to common values and a common purpose" (Interview Ernst &amp; </a:t>
            </a:r>
            <a:r>
              <a:rPr lang="en-GB" sz="1400" i="1" dirty="0" smtClean="0">
                <a:latin typeface="Garamond" panose="02020404030301010803" pitchFamily="18" charset="0"/>
              </a:rPr>
              <a:t>Young</a:t>
            </a:r>
            <a:r>
              <a:rPr lang="en-GB" sz="1400" i="1" dirty="0">
                <a:latin typeface="Garamond" panose="02020404030301010803" pitchFamily="18" charset="0"/>
              </a:rPr>
              <a:t>)</a:t>
            </a:r>
            <a:endParaRPr lang="en-GB" dirty="0">
              <a:latin typeface="Garamond" panose="02020404030301010803" pitchFamily="18" charset="0"/>
            </a:endParaRPr>
          </a:p>
        </p:txBody>
      </p:sp>
    </p:spTree>
    <p:extLst>
      <p:ext uri="{BB962C8B-B14F-4D97-AF65-F5344CB8AC3E}">
        <p14:creationId xmlns:p14="http://schemas.microsoft.com/office/powerpoint/2010/main" val="970151634"/>
      </p:ext>
    </p:extLst>
  </p:cSld>
  <p:clrMapOvr>
    <a:masterClrMapping/>
  </p:clrMapOvr>
  <p:timing>
    <p:tnLst>
      <p:par>
        <p:cTn id="1" dur="indefinite" restart="never" nodeType="tmRoot"/>
      </p:par>
    </p:tnLst>
  </p:timing>
</p:sld>
</file>

<file path=ppt/theme/theme1.xml><?xml version="1.0" encoding="utf-8"?>
<a:theme xmlns:a="http://schemas.openxmlformats.org/drawingml/2006/main" name="Struttura predefinita">
  <a:themeElements>
    <a:clrScheme name="Struttura predefinita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Struttura predefinita">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Struttura predefinita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truttura predefinita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Struttura predefinita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Struttura predefinita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Struttura predefinita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Struttura predefinita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Struttura predefinita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Struttura predefinita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Struttura predefinita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Struttura predefinita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Struttura predefinita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Struttura predefinita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21157</TotalTime>
  <Words>2569</Words>
  <Application>Microsoft Office PowerPoint</Application>
  <PresentationFormat>Presentazione su schermo (16:9)</PresentationFormat>
  <Paragraphs>195</Paragraphs>
  <Slides>17</Slides>
  <Notes>3</Notes>
  <HiddenSlides>0</HiddenSlides>
  <MMClips>0</MMClips>
  <ScaleCrop>false</ScaleCrop>
  <HeadingPairs>
    <vt:vector size="6" baseType="variant">
      <vt:variant>
        <vt:lpstr>Caratteri utilizzati</vt:lpstr>
      </vt:variant>
      <vt:variant>
        <vt:i4>5</vt:i4>
      </vt:variant>
      <vt:variant>
        <vt:lpstr>Tema</vt:lpstr>
      </vt:variant>
      <vt:variant>
        <vt:i4>1</vt:i4>
      </vt:variant>
      <vt:variant>
        <vt:lpstr>Titoli diapositive</vt:lpstr>
      </vt:variant>
      <vt:variant>
        <vt:i4>17</vt:i4>
      </vt:variant>
    </vt:vector>
  </HeadingPairs>
  <TitlesOfParts>
    <vt:vector size="23" baseType="lpstr">
      <vt:lpstr>MS PGothic</vt:lpstr>
      <vt:lpstr>Arial</vt:lpstr>
      <vt:lpstr>Calibri</vt:lpstr>
      <vt:lpstr>Garamond</vt:lpstr>
      <vt:lpstr>Times New Roman</vt:lpstr>
      <vt:lpstr>Struttura predefinita</vt:lpstr>
      <vt:lpstr>Presentazione standard di PowerPoint</vt:lpstr>
      <vt:lpstr>Context</vt:lpstr>
      <vt:lpstr>Aims</vt:lpstr>
      <vt:lpstr>Theoretical framework</vt:lpstr>
      <vt:lpstr>Method</vt:lpstr>
      <vt:lpstr>Structure of the interviews</vt:lpstr>
      <vt:lpstr>Search and selection of young graduates Disciplinary areas of interest </vt:lpstr>
      <vt:lpstr>Search and selection of young graduates Criteria for identifying talented graduates</vt:lpstr>
      <vt:lpstr>Employee Value Proposition (for new graduates)</vt:lpstr>
      <vt:lpstr>Employee Value Proposition (for new graduates) Critical Ingredients (1)</vt:lpstr>
      <vt:lpstr>Employee Value Proposition (for new graduates) Critical Ingredients (2)</vt:lpstr>
      <vt:lpstr>Employee Value Proposition (for new graduates) Critical Ingredients (3)</vt:lpstr>
      <vt:lpstr>Employer Branding Strategies (1) </vt:lpstr>
      <vt:lpstr>Employer Branding Strategies (2) </vt:lpstr>
      <vt:lpstr>New Forms of Collaboration Between Universities and Companies </vt:lpstr>
      <vt:lpstr>Concluding remarks</vt:lpstr>
      <vt:lpstr>Presentazione standard di PowerPoint</vt:lpstr>
    </vt:vector>
  </TitlesOfParts>
  <Company>università Milano Bicocca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michela.tondin</dc:creator>
  <cp:lastModifiedBy>mattia.martini1@unimib.it</cp:lastModifiedBy>
  <cp:revision>1280</cp:revision>
  <dcterms:created xsi:type="dcterms:W3CDTF">2009-03-23T09:57:10Z</dcterms:created>
  <dcterms:modified xsi:type="dcterms:W3CDTF">2024-09-03T20:02:21Z</dcterms:modified>
</cp:coreProperties>
</file>